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satOff val="1848"/>
              <a:lumOff val="-15262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BEBEB"/>
          </a:solidFill>
        </a:fill>
      </a:tcStyle>
    </a:band2H>
    <a:firstCo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6" name="Shape 12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Arial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Arial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Arial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Arial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Arial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Arial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Arial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Arial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3548062" y="2875359"/>
            <a:ext cx="17287876" cy="4554141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3548062" y="7411640"/>
            <a:ext cx="17287876" cy="182165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1pPr>
            <a:lvl2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2pPr>
            <a:lvl3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3pPr>
            <a:lvl4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4pPr>
            <a:lvl5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4833937" y="8001000"/>
            <a:ext cx="14716126" cy="71437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4833937" y="5838229"/>
            <a:ext cx="14716126" cy="9144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541735" y="0"/>
            <a:ext cx="24384001" cy="137160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x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xfrm>
            <a:off x="3962400" y="549273"/>
            <a:ext cx="16459200" cy="2286001"/>
          </a:xfrm>
          <a:prstGeom prst="rect">
            <a:avLst/>
          </a:prstGeom>
        </p:spPr>
        <p:txBody>
          <a:bodyPr lIns="182849" tIns="182849" rIns="182849" bIns="182849" anchor="b"/>
          <a:lstStyle>
            <a:lvl1pPr indent="457200" algn="l" defTabSz="1828800">
              <a:defRPr b="1" cap="none" sz="7200">
                <a:solidFill>
                  <a:srgbClr val="00000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idx="1"/>
          </p:nvPr>
        </p:nvSpPr>
        <p:spPr>
          <a:xfrm>
            <a:off x="3962400" y="3200400"/>
            <a:ext cx="16459200" cy="9935148"/>
          </a:xfrm>
          <a:prstGeom prst="rect">
            <a:avLst/>
          </a:prstGeom>
        </p:spPr>
        <p:txBody>
          <a:bodyPr lIns="182849" tIns="182849" rIns="182849" bIns="182849" anchor="t"/>
          <a:lstStyle>
            <a:lvl1pPr marL="685800" indent="-685800" defTabSz="1828800">
              <a:spcBef>
                <a:spcPts val="1200"/>
              </a:spcBef>
              <a:buClr>
                <a:srgbClr val="000000"/>
              </a:buClr>
              <a:buSzPct val="166666"/>
              <a:buFont typeface="Arial"/>
              <a:defRPr sz="6000">
                <a:solidFill>
                  <a:srgbClr val="000000"/>
                </a:solidFill>
              </a:defRPr>
            </a:lvl1pPr>
            <a:lvl2pPr marL="1171575" indent="-714375" defTabSz="1828800">
              <a:spcBef>
                <a:spcPts val="1200"/>
              </a:spcBef>
              <a:buClr>
                <a:srgbClr val="000000"/>
              </a:buClr>
              <a:buSzPct val="100000"/>
              <a:buFont typeface="Arial"/>
              <a:buChar char="o"/>
              <a:defRPr sz="6000">
                <a:solidFill>
                  <a:srgbClr val="000000"/>
                </a:solidFill>
              </a:defRPr>
            </a:lvl2pPr>
            <a:lvl3pPr marL="1485900" indent="-571500" defTabSz="1828800">
              <a:spcBef>
                <a:spcPts val="1200"/>
              </a:spcBef>
              <a:buClr>
                <a:srgbClr val="000000"/>
              </a:buClr>
              <a:buSzPct val="100000"/>
              <a:buFont typeface="Arial"/>
              <a:buChar char="▪"/>
              <a:defRPr sz="6000">
                <a:solidFill>
                  <a:srgbClr val="000000"/>
                </a:solidFill>
              </a:defRPr>
            </a:lvl3pPr>
            <a:lvl4pPr marL="2133600" indent="-762000" defTabSz="1828800">
              <a:spcBef>
                <a:spcPts val="1200"/>
              </a:spcBef>
              <a:buClr>
                <a:srgbClr val="000000"/>
              </a:buClr>
              <a:buSzPct val="166666"/>
              <a:buFont typeface="Arial"/>
              <a:defRPr sz="6000">
                <a:solidFill>
                  <a:srgbClr val="000000"/>
                </a:solidFill>
              </a:defRPr>
            </a:lvl4pPr>
            <a:lvl5pPr marL="2590800" indent="-762000" defTabSz="1828800">
              <a:spcBef>
                <a:spcPts val="1200"/>
              </a:spcBef>
              <a:buClr>
                <a:srgbClr val="000000"/>
              </a:buClr>
              <a:buSzPct val="100000"/>
              <a:buFont typeface="Arial"/>
              <a:buChar char="o"/>
              <a:defRPr sz="6000"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11887200" y="12344400"/>
            <a:ext cx="4267200" cy="736601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4818107" y="-946547"/>
            <a:ext cx="14611141" cy="1093685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4833937" y="9715500"/>
            <a:ext cx="14716126" cy="1803797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4833937" y="11519296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1pPr>
            <a:lvl2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2pPr>
            <a:lvl3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3pPr>
            <a:lvl4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4pPr>
            <a:lvl5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3548062" y="4572000"/>
            <a:ext cx="17287876" cy="455414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21"/>
          </p:nvPr>
        </p:nvSpPr>
        <p:spPr>
          <a:xfrm>
            <a:off x="10573650" y="1946671"/>
            <a:ext cx="11070581" cy="98405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3548062" y="1428750"/>
            <a:ext cx="8286751" cy="5464969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3548062" y="6875859"/>
            <a:ext cx="8286751" cy="546497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1pPr>
            <a:lvl2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2pPr>
            <a:lvl3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3pPr>
            <a:lvl4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4pPr>
            <a:lvl5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724452" indent="-724452">
              <a:lnSpc>
                <a:spcPct val="120000"/>
              </a:lnSpc>
              <a:spcBef>
                <a:spcPts val="6400"/>
              </a:spcBef>
              <a:defRPr sz="6400"/>
            </a:lvl1pPr>
            <a:lvl2pPr marL="1245152" indent="-724452">
              <a:lnSpc>
                <a:spcPct val="120000"/>
              </a:lnSpc>
              <a:spcBef>
                <a:spcPts val="6400"/>
              </a:spcBef>
              <a:defRPr sz="6400"/>
            </a:lvl2pPr>
            <a:lvl3pPr marL="1765852" indent="-724452">
              <a:lnSpc>
                <a:spcPct val="120000"/>
              </a:lnSpc>
              <a:spcBef>
                <a:spcPts val="6400"/>
              </a:spcBef>
              <a:defRPr sz="6400"/>
            </a:lvl3pPr>
            <a:lvl4pPr marL="2286552" indent="-724452">
              <a:lnSpc>
                <a:spcPct val="120000"/>
              </a:lnSpc>
              <a:spcBef>
                <a:spcPts val="6400"/>
              </a:spcBef>
              <a:defRPr sz="6400"/>
            </a:lvl4pPr>
            <a:lvl5pPr marL="2807252" indent="-724452">
              <a:lnSpc>
                <a:spcPct val="120000"/>
              </a:lnSpc>
              <a:spcBef>
                <a:spcPts val="6400"/>
              </a:spcBef>
              <a:defRPr sz="6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21"/>
          </p:nvPr>
        </p:nvSpPr>
        <p:spPr>
          <a:xfrm>
            <a:off x="10772754" y="3857625"/>
            <a:ext cx="11094757" cy="986200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3548062" y="3839765"/>
            <a:ext cx="8286751" cy="885825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4119562" y="1071562"/>
            <a:ext cx="16127017" cy="11555017"/>
          </a:xfrm>
          <a:prstGeom prst="rect">
            <a:avLst/>
          </a:prstGeom>
        </p:spPr>
        <p:txBody>
          <a:bodyPr/>
          <a:lstStyle>
            <a:lvl1pPr marL="724452" indent="-724452">
              <a:lnSpc>
                <a:spcPct val="120000"/>
              </a:lnSpc>
              <a:spcBef>
                <a:spcPts val="6400"/>
              </a:spcBef>
              <a:defRPr sz="6400"/>
            </a:lvl1pPr>
            <a:lvl2pPr marL="1245152" indent="-724452">
              <a:lnSpc>
                <a:spcPct val="120000"/>
              </a:lnSpc>
              <a:spcBef>
                <a:spcPts val="6400"/>
              </a:spcBef>
              <a:defRPr sz="6400"/>
            </a:lvl2pPr>
            <a:lvl3pPr marL="1765852" indent="-724452">
              <a:lnSpc>
                <a:spcPct val="120000"/>
              </a:lnSpc>
              <a:spcBef>
                <a:spcPts val="6400"/>
              </a:spcBef>
              <a:defRPr sz="6400"/>
            </a:lvl3pPr>
            <a:lvl4pPr marL="2286552" indent="-724452">
              <a:lnSpc>
                <a:spcPct val="120000"/>
              </a:lnSpc>
              <a:spcBef>
                <a:spcPts val="6400"/>
              </a:spcBef>
              <a:defRPr sz="6400"/>
            </a:lvl4pPr>
            <a:lvl5pPr marL="2807252" indent="-724452">
              <a:lnSpc>
                <a:spcPct val="120000"/>
              </a:lnSpc>
              <a:spcBef>
                <a:spcPts val="6400"/>
              </a:spcBef>
              <a:defRPr sz="6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2-033_1302x975.jpeg"/>
          <p:cNvSpPr/>
          <p:nvPr>
            <p:ph type="pic" sz="quarter" idx="21"/>
          </p:nvPr>
        </p:nvSpPr>
        <p:spPr>
          <a:xfrm>
            <a:off x="12406312" y="6983015"/>
            <a:ext cx="8161735" cy="611189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12424171" y="625078"/>
            <a:ext cx="8161736" cy="61118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2-10-superquadro_1631x2178.jpeg"/>
          <p:cNvSpPr/>
          <p:nvPr>
            <p:ph type="pic" idx="23"/>
          </p:nvPr>
        </p:nvSpPr>
        <p:spPr>
          <a:xfrm>
            <a:off x="1726743" y="678656"/>
            <a:ext cx="11243383" cy="1502104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3548062" y="357187"/>
            <a:ext cx="17287876" cy="342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3548062" y="3839765"/>
            <a:ext cx="17287876" cy="8858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35767" y="13048902"/>
            <a:ext cx="494607" cy="488505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 anchor="b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transition xmlns:p14="http://schemas.microsoft.com/office/powerpoint/2010/main" spd="med" advClick="1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590884" marR="0" indent="-590884" algn="l" defTabSz="821531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Arial"/>
        </a:defRPr>
      </a:lvl1pPr>
      <a:lvl2pPr marL="1022684" marR="0" indent="-590884" algn="l" defTabSz="821531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Arial"/>
        </a:defRPr>
      </a:lvl2pPr>
      <a:lvl3pPr marL="1454484" marR="0" indent="-590884" algn="l" defTabSz="821531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Arial"/>
        </a:defRPr>
      </a:lvl3pPr>
      <a:lvl4pPr marL="1886284" marR="0" indent="-590884" algn="l" defTabSz="821531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Arial"/>
        </a:defRPr>
      </a:lvl4pPr>
      <a:lvl5pPr marL="2318084" marR="0" indent="-590884" algn="l" defTabSz="821531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Arial"/>
        </a:defRPr>
      </a:lvl5pPr>
      <a:lvl6pPr marL="2749884" marR="0" indent="-590884" algn="l" defTabSz="821531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Arial"/>
        </a:defRPr>
      </a:lvl6pPr>
      <a:lvl7pPr marL="3181684" marR="0" indent="-590884" algn="l" defTabSz="821531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Arial"/>
        </a:defRPr>
      </a:lvl7pPr>
      <a:lvl8pPr marL="3613484" marR="0" indent="-590884" algn="l" defTabSz="821531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Arial"/>
        </a:defRPr>
      </a:lvl8pPr>
      <a:lvl9pPr marL="4045284" marR="0" indent="-590884" algn="l" defTabSz="821531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28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457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685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9144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1430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371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600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6.png"/><Relationship Id="rId4" Type="http://schemas.openxmlformats.org/officeDocument/2006/relationships/hyperlink" Target="https://youtu.be/CdMUOsf2QNc" TargetMode="External"/><Relationship Id="rId5" Type="http://schemas.openxmlformats.org/officeDocument/2006/relationships/image" Target="../media/image7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Relationship Id="rId4" Type="http://schemas.openxmlformats.org/officeDocument/2006/relationships/image" Target="../media/image10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3" Type="http://schemas.openxmlformats.org/officeDocument/2006/relationships/image" Target="../media/image5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shutterstock_788277034.jpeg" descr="shutterstock_788277034.jpeg"/>
          <p:cNvPicPr>
            <a:picLocks noChangeAspect="1"/>
          </p:cNvPicPr>
          <p:nvPr/>
        </p:nvPicPr>
        <p:blipFill>
          <a:blip r:embed="rId2">
            <a:alphaModFix amt="55064"/>
            <a:extLst/>
          </a:blip>
          <a:srcRect l="1951" t="2174" r="0" b="15160"/>
          <a:stretch>
            <a:fillRect/>
          </a:stretch>
        </p:blipFill>
        <p:spPr>
          <a:xfrm>
            <a:off x="-33093" y="-13386"/>
            <a:ext cx="24450186" cy="13742772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Welcome to Class!"/>
          <p:cNvSpPr txBox="1"/>
          <p:nvPr/>
        </p:nvSpPr>
        <p:spPr>
          <a:xfrm>
            <a:off x="5072796" y="3146790"/>
            <a:ext cx="14238408" cy="153999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01600" dist="76200" dir="27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defTabSz="1828800">
              <a:defRPr b="1" sz="9600">
                <a:solidFill>
                  <a:srgbClr val="000000"/>
                </a:solidFill>
              </a:defRPr>
            </a:lvl1pPr>
          </a:lstStyle>
          <a:p>
            <a:pPr/>
            <a:r>
              <a:t>Welcome to Class!</a:t>
            </a:r>
          </a:p>
        </p:txBody>
      </p:sp>
      <p:pic>
        <p:nvPicPr>
          <p:cNvPr id="130" name="New WT logo.png" descr="New WT 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09841" y="549578"/>
            <a:ext cx="3506164" cy="178915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45622"/>
              </a:srgbClr>
            </a:outerShdw>
          </a:effectLst>
        </p:spPr>
      </p:pic>
      <p:sp>
        <p:nvSpPr>
          <p:cNvPr id="131" name="Daily Check-in:"/>
          <p:cNvSpPr txBox="1"/>
          <p:nvPr/>
        </p:nvSpPr>
        <p:spPr>
          <a:xfrm>
            <a:off x="2287304" y="7547011"/>
            <a:ext cx="15166446" cy="103425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01600" dist="76200" dir="27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l" defTabSz="1828800">
              <a:defRPr b="1" sz="6000">
                <a:solidFill>
                  <a:srgbClr val="000000"/>
                </a:solidFill>
              </a:defRPr>
            </a:lvl1pPr>
          </a:lstStyle>
          <a:p>
            <a:pPr/>
            <a:r>
              <a:t>Daily Check-in:</a:t>
            </a:r>
          </a:p>
        </p:txBody>
      </p:sp>
      <p:sp>
        <p:nvSpPr>
          <p:cNvPr id="132" name="On a scale from 1-10 how is your day going?                    1 = poor    10 = awesome"/>
          <p:cNvSpPr txBox="1"/>
          <p:nvPr/>
        </p:nvSpPr>
        <p:spPr>
          <a:xfrm>
            <a:off x="4672024" y="9168926"/>
            <a:ext cx="16469826" cy="191055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01600" dist="76200" dir="27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l" defTabSz="1828800">
              <a:defRPr b="1" sz="6000">
                <a:solidFill>
                  <a:srgbClr val="000000"/>
                </a:solidFill>
              </a:defRPr>
            </a:pPr>
            <a:r>
              <a:t>On a scale from 1-10 how is your day going?        </a:t>
            </a:r>
            <a:br/>
            <a:r>
              <a:t>           1 = poor    10 = awesome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KIND"/>
          <p:cNvSpPr txBox="1"/>
          <p:nvPr/>
        </p:nvSpPr>
        <p:spPr>
          <a:xfrm rot="21554344">
            <a:off x="10562059" y="2034398"/>
            <a:ext cx="3259882" cy="1561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1" sz="10000">
                <a:solidFill>
                  <a:srgbClr val="000000"/>
                </a:solidFill>
              </a:defRPr>
            </a:lvl1pPr>
          </a:lstStyle>
          <a:p>
            <a:pPr/>
            <a:r>
              <a:t>KIND</a:t>
            </a:r>
          </a:p>
        </p:txBody>
      </p:sp>
      <p:sp>
        <p:nvSpPr>
          <p:cNvPr id="278" name="Instructions:…"/>
          <p:cNvSpPr txBox="1"/>
          <p:nvPr/>
        </p:nvSpPr>
        <p:spPr>
          <a:xfrm rot="21554344">
            <a:off x="2136640" y="4174607"/>
            <a:ext cx="20599239" cy="5366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l">
              <a:defRPr b="1" sz="5100">
                <a:solidFill>
                  <a:srgbClr val="000000"/>
                </a:solidFill>
              </a:defRPr>
            </a:pPr>
            <a:r>
              <a:t>Instructions:</a:t>
            </a:r>
            <a:br/>
          </a:p>
          <a:p>
            <a:pPr algn="l">
              <a:defRPr b="1" sz="5100">
                <a:solidFill>
                  <a:srgbClr val="000000"/>
                </a:solidFill>
              </a:defRPr>
            </a:pPr>
            <a:r>
              <a:t>Make a list of qualities that the worlds kindest creature might have</a:t>
            </a:r>
          </a:p>
          <a:p>
            <a:pPr algn="l">
              <a:defRPr b="1" sz="5100">
                <a:solidFill>
                  <a:srgbClr val="000000"/>
                </a:solidFill>
              </a:defRPr>
            </a:pPr>
          </a:p>
          <a:p>
            <a:pPr algn="l">
              <a:defRPr b="1" sz="5100">
                <a:solidFill>
                  <a:srgbClr val="000000"/>
                </a:solidFill>
              </a:defRPr>
            </a:pPr>
            <a:r>
              <a:t>Using that list of qualities, design and draw what that creature </a:t>
            </a:r>
            <a:br/>
            <a:r>
              <a:t>might look like. Try and show what your creature might look like</a:t>
            </a:r>
            <a:br/>
            <a:r>
              <a:t>if it had all of those qualities.  Also, give it a name! :-)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8" grpId="2"/>
      <p:bldP build="whole" bldLvl="1" animBg="1" rev="0" advAuto="0" spid="27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1-2_Climbing _Out_1.jpg" descr="1-2_Climbing _Out_1.jpg"/>
          <p:cNvPicPr>
            <a:picLocks noChangeAspect="1"/>
          </p:cNvPicPr>
          <p:nvPr/>
        </p:nvPicPr>
        <p:blipFill>
          <a:blip r:embed="rId2">
            <a:alphaModFix amt="25181"/>
            <a:extLst/>
          </a:blip>
          <a:stretch>
            <a:fillRect/>
          </a:stretch>
        </p:blipFill>
        <p:spPr>
          <a:xfrm>
            <a:off x="-15838" y="-1068617"/>
            <a:ext cx="24415676" cy="15853234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The Kindest Creature on Earth"/>
          <p:cNvSpPr txBox="1"/>
          <p:nvPr/>
        </p:nvSpPr>
        <p:spPr>
          <a:xfrm rot="21554344">
            <a:off x="13849491" y="2043845"/>
            <a:ext cx="9512753" cy="870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1" sz="5100">
                <a:solidFill>
                  <a:srgbClr val="000000"/>
                </a:solidFill>
              </a:defRPr>
            </a:lvl1pPr>
          </a:lstStyle>
          <a:p>
            <a:pPr/>
            <a:r>
              <a:t>The Kindest Creature on Earth</a:t>
            </a:r>
          </a:p>
        </p:txBody>
      </p:sp>
      <p:sp>
        <p:nvSpPr>
          <p:cNvPr id="282" name="ACTIVITY:"/>
          <p:cNvSpPr txBox="1"/>
          <p:nvPr/>
        </p:nvSpPr>
        <p:spPr>
          <a:xfrm rot="21554344">
            <a:off x="1893795" y="1956816"/>
            <a:ext cx="6299418" cy="1487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1" sz="9500">
                <a:solidFill>
                  <a:srgbClr val="000000"/>
                </a:solidFill>
              </a:defRPr>
            </a:lvl1pPr>
          </a:lstStyle>
          <a:p>
            <a:pPr/>
            <a:r>
              <a:t>ACTIVITY: </a:t>
            </a:r>
          </a:p>
        </p:txBody>
      </p:sp>
      <p:pic>
        <p:nvPicPr>
          <p:cNvPr id="283" name="new WT logo red.png" descr="new WT logo re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223" y="131625"/>
            <a:ext cx="1914935" cy="1115123"/>
          </a:xfrm>
          <a:prstGeom prst="rect">
            <a:avLst/>
          </a:prstGeom>
          <a:ln w="12700">
            <a:miter lim="400000"/>
          </a:ln>
        </p:spPr>
      </p:pic>
      <p:sp>
        <p:nvSpPr>
          <p:cNvPr id="284" name="Questions:…"/>
          <p:cNvSpPr txBox="1"/>
          <p:nvPr/>
        </p:nvSpPr>
        <p:spPr>
          <a:xfrm rot="21554344">
            <a:off x="2449516" y="5737364"/>
            <a:ext cx="19886668" cy="5012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>
              <a:defRPr b="1" sz="4700">
                <a:solidFill>
                  <a:srgbClr val="000000"/>
                </a:solidFill>
              </a:defRPr>
            </a:pPr>
            <a:r>
              <a:t>Questions:</a:t>
            </a:r>
          </a:p>
          <a:p>
            <a:pPr marL="565978" indent="-565978" algn="l">
              <a:buClr>
                <a:srgbClr val="535353"/>
              </a:buClr>
              <a:buSzPct val="82000"/>
              <a:buChar char="•"/>
              <a:defRPr sz="4700">
                <a:solidFill>
                  <a:srgbClr val="000000"/>
                </a:solidFill>
              </a:defRPr>
            </a:pPr>
            <a:r>
              <a:t>What qualities in your list did you see most often in everyone’s pictures? </a:t>
            </a:r>
          </a:p>
          <a:p>
            <a:pPr marL="565978" indent="-565978" algn="l">
              <a:buClr>
                <a:srgbClr val="535353"/>
              </a:buClr>
              <a:buSzPct val="82000"/>
              <a:buChar char="•"/>
              <a:defRPr sz="4700">
                <a:solidFill>
                  <a:srgbClr val="000000"/>
                </a:solidFill>
              </a:defRPr>
            </a:pPr>
            <a:r>
              <a:t>Which picture besides your own did you like and why?</a:t>
            </a:r>
          </a:p>
          <a:p>
            <a:pPr marL="565978" indent="-565978" algn="l">
              <a:buClr>
                <a:srgbClr val="535353"/>
              </a:buClr>
              <a:buSzPct val="82000"/>
              <a:buChar char="•"/>
              <a:defRPr sz="4700">
                <a:solidFill>
                  <a:srgbClr val="000000"/>
                </a:solidFill>
              </a:defRPr>
            </a:pPr>
            <a:r>
              <a:t>What real animal on Earth do you think would be considered the kindest animal on Earth?  Why? </a:t>
            </a:r>
          </a:p>
          <a:p>
            <a:pPr algn="l">
              <a:defRPr sz="4700">
                <a:solidFill>
                  <a:srgbClr val="000000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1000"/>
                                        <p:tgtEl>
                                          <p:spTgt spid="28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Class="entr" nodeType="with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1000"/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1000"/>
                                        <p:tgtEl>
                                          <p:spTgt spid="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9" dur="1000"/>
                                        <p:tgtEl>
                                          <p:spTgt spid="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4" dur="1000"/>
                                        <p:tgtEl>
                                          <p:spTgt spid="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9" dur="1000"/>
                                        <p:tgtEl>
                                          <p:spTgt spid="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4" dur="1000"/>
                                        <p:tgtEl>
                                          <p:spTgt spid="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84" grpId="3"/>
      <p:bldP build="whole" bldLvl="1" animBg="1" rev="0" advAuto="0" spid="282" grpId="1"/>
      <p:bldP build="whole" bldLvl="1" animBg="1" rev="0" advAuto="0" spid="281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1-2_Climbing _Out_1.jpg" descr="1-2_Climbing _Out_1.jpg"/>
          <p:cNvPicPr>
            <a:picLocks noChangeAspect="1"/>
          </p:cNvPicPr>
          <p:nvPr/>
        </p:nvPicPr>
        <p:blipFill>
          <a:blip r:embed="rId2">
            <a:alphaModFix amt="25181"/>
            <a:extLst/>
          </a:blip>
          <a:stretch>
            <a:fillRect/>
          </a:stretch>
        </p:blipFill>
        <p:spPr>
          <a:xfrm>
            <a:off x="-15838" y="-1068617"/>
            <a:ext cx="24415676" cy="15853234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Video Clip"/>
          <p:cNvSpPr txBox="1"/>
          <p:nvPr/>
        </p:nvSpPr>
        <p:spPr>
          <a:xfrm rot="21554344">
            <a:off x="9175725" y="660872"/>
            <a:ext cx="6032550" cy="1487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1" sz="9500">
                <a:solidFill>
                  <a:srgbClr val="000000"/>
                </a:solidFill>
              </a:defRPr>
            </a:lvl1pPr>
          </a:lstStyle>
          <a:p>
            <a:pPr/>
            <a:r>
              <a:t>Video Clip</a:t>
            </a:r>
          </a:p>
        </p:txBody>
      </p:sp>
      <p:pic>
        <p:nvPicPr>
          <p:cNvPr id="288" name="video icon.png" descr="video icon.png"/>
          <p:cNvPicPr>
            <a:picLocks noChangeAspect="1"/>
          </p:cNvPicPr>
          <p:nvPr/>
        </p:nvPicPr>
        <p:blipFill>
          <a:blip r:embed="rId3">
            <a:alphaModFix amt="76942"/>
            <a:extLst/>
          </a:blip>
          <a:stretch>
            <a:fillRect/>
          </a:stretch>
        </p:blipFill>
        <p:spPr>
          <a:xfrm>
            <a:off x="9873825" y="3428819"/>
            <a:ext cx="5086535" cy="3377072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Personalize: (1st grade)…"/>
          <p:cNvSpPr txBox="1"/>
          <p:nvPr/>
        </p:nvSpPr>
        <p:spPr>
          <a:xfrm rot="21554344">
            <a:off x="3281271" y="7416085"/>
            <a:ext cx="18271643" cy="28305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b="1" sz="6000">
                <a:solidFill>
                  <a:srgbClr val="000000"/>
                </a:solidFill>
              </a:defRPr>
            </a:pPr>
            <a:r>
              <a:t>Personalize: (1st grade)</a:t>
            </a:r>
          </a:p>
          <a:p>
            <a:pPr>
              <a:defRPr sz="4200">
                <a:solidFill>
                  <a:srgbClr val="000000"/>
                </a:solidFill>
              </a:defRPr>
            </a:pPr>
            <a:r>
              <a:t>Add a still image to this slide from the video clip:</a:t>
            </a:r>
          </a:p>
          <a:p>
            <a:pPr>
              <a:defRPr sz="4200">
                <a:solidFill>
                  <a:srgbClr val="000000"/>
                </a:solidFill>
              </a:defRPr>
            </a:pPr>
            <a:r>
              <a:t>Video Link: https://youtu.be/zfueGqaXp1g</a:t>
            </a:r>
          </a:p>
          <a:p>
            <a:pPr>
              <a:defRPr sz="4200">
                <a:solidFill>
                  <a:srgbClr val="000000"/>
                </a:solidFill>
              </a:defRPr>
            </a:pPr>
            <a:r>
              <a:t> and use the image to discuss what to look for as students watch the videos. </a:t>
            </a:r>
          </a:p>
        </p:txBody>
      </p:sp>
      <p:sp>
        <p:nvSpPr>
          <p:cNvPr id="290" name="Callout"/>
          <p:cNvSpPr/>
          <p:nvPr/>
        </p:nvSpPr>
        <p:spPr>
          <a:xfrm>
            <a:off x="4777344" y="10948413"/>
            <a:ext cx="14792722" cy="23768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7" y="0"/>
                </a:moveTo>
                <a:cubicBezTo>
                  <a:pt x="531" y="0"/>
                  <a:pt x="478" y="332"/>
                  <a:pt x="478" y="743"/>
                </a:cubicBezTo>
                <a:lnTo>
                  <a:pt x="478" y="5947"/>
                </a:lnTo>
                <a:lnTo>
                  <a:pt x="0" y="7433"/>
                </a:lnTo>
                <a:lnTo>
                  <a:pt x="478" y="8923"/>
                </a:lnTo>
                <a:lnTo>
                  <a:pt x="478" y="20853"/>
                </a:lnTo>
                <a:cubicBezTo>
                  <a:pt x="478" y="21264"/>
                  <a:pt x="531" y="21600"/>
                  <a:pt x="597" y="21600"/>
                </a:cubicBezTo>
                <a:lnTo>
                  <a:pt x="21481" y="21600"/>
                </a:lnTo>
                <a:cubicBezTo>
                  <a:pt x="21547" y="21600"/>
                  <a:pt x="21600" y="21264"/>
                  <a:pt x="21600" y="20853"/>
                </a:cubicBezTo>
                <a:lnTo>
                  <a:pt x="21600" y="743"/>
                </a:lnTo>
                <a:cubicBezTo>
                  <a:pt x="21600" y="332"/>
                  <a:pt x="21547" y="0"/>
                  <a:pt x="21481" y="0"/>
                </a:cubicBezTo>
                <a:lnTo>
                  <a:pt x="597" y="0"/>
                </a:lnTo>
                <a:close/>
              </a:path>
            </a:pathLst>
          </a:custGeom>
          <a:ln w="88900">
            <a:solidFill>
              <a:srgbClr val="808785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1" name="(don’t know how to grab an image from your screen?)…"/>
          <p:cNvSpPr txBox="1"/>
          <p:nvPr/>
        </p:nvSpPr>
        <p:spPr>
          <a:xfrm>
            <a:off x="5416955" y="11159743"/>
            <a:ext cx="14000275" cy="1954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4200">
                <a:solidFill>
                  <a:srgbClr val="000000"/>
                </a:solidFill>
              </a:defRPr>
            </a:pPr>
            <a:r>
              <a:t>(don’t know how to grab an image from your screen?)  </a:t>
            </a:r>
          </a:p>
          <a:p>
            <a:pPr>
              <a:defRPr sz="4200">
                <a:solidFill>
                  <a:srgbClr val="000000"/>
                </a:solidFill>
              </a:defRPr>
            </a:pPr>
            <a:r>
              <a:rPr b="1"/>
              <a:t>Windows:</a:t>
            </a:r>
            <a:r>
              <a:t> Shift + Windows logo key + S </a:t>
            </a:r>
          </a:p>
          <a:p>
            <a:pPr>
              <a:defRPr sz="4200">
                <a:solidFill>
                  <a:srgbClr val="000000"/>
                </a:solidFill>
              </a:defRPr>
            </a:pPr>
            <a:r>
              <a:rPr b="1"/>
              <a:t>Mac:</a:t>
            </a:r>
            <a:r>
              <a:t> Shift, Command, and 3 (full screen) or 4 (drag a box)</a:t>
            </a:r>
          </a:p>
        </p:txBody>
      </p:sp>
      <p:sp>
        <p:nvSpPr>
          <p:cNvPr id="292" name="Tech…"/>
          <p:cNvSpPr txBox="1"/>
          <p:nvPr/>
        </p:nvSpPr>
        <p:spPr>
          <a:xfrm>
            <a:off x="2772293" y="11112918"/>
            <a:ext cx="1766950" cy="1595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b="1">
                <a:solidFill>
                  <a:srgbClr val="000000"/>
                </a:solidFill>
              </a:defRPr>
            </a:pPr>
            <a:r>
              <a:t>Tech </a:t>
            </a:r>
          </a:p>
          <a:p>
            <a:pPr>
              <a:defRPr b="1">
                <a:solidFill>
                  <a:srgbClr val="000000"/>
                </a:solidFill>
              </a:defRPr>
            </a:pPr>
            <a:r>
              <a:t>Tip!</a:t>
            </a:r>
          </a:p>
        </p:txBody>
      </p:sp>
      <p:pic>
        <p:nvPicPr>
          <p:cNvPr id="293" name="tech tip.png" descr="tech tip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35646" y="10852424"/>
            <a:ext cx="1497939" cy="16868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1-2_Climbing _Out_1.jpg" descr="1-2_Climbing _Out_1.jpg"/>
          <p:cNvPicPr>
            <a:picLocks noChangeAspect="1"/>
          </p:cNvPicPr>
          <p:nvPr/>
        </p:nvPicPr>
        <p:blipFill>
          <a:blip r:embed="rId2">
            <a:alphaModFix amt="25181"/>
            <a:extLst/>
          </a:blip>
          <a:stretch>
            <a:fillRect/>
          </a:stretch>
        </p:blipFill>
        <p:spPr>
          <a:xfrm>
            <a:off x="-15838" y="-1068617"/>
            <a:ext cx="24415676" cy="15853234"/>
          </a:xfrm>
          <a:prstGeom prst="rect">
            <a:avLst/>
          </a:prstGeom>
          <a:ln w="12700">
            <a:miter lim="400000"/>
          </a:ln>
        </p:spPr>
      </p:pic>
      <p:sp>
        <p:nvSpPr>
          <p:cNvPr id="296" name="Video Clip"/>
          <p:cNvSpPr txBox="1"/>
          <p:nvPr/>
        </p:nvSpPr>
        <p:spPr>
          <a:xfrm rot="21554344">
            <a:off x="9175725" y="660872"/>
            <a:ext cx="6032550" cy="1487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1" sz="9500">
                <a:solidFill>
                  <a:srgbClr val="000000"/>
                </a:solidFill>
              </a:defRPr>
            </a:lvl1pPr>
          </a:lstStyle>
          <a:p>
            <a:pPr/>
            <a:r>
              <a:t>Video Clip</a:t>
            </a:r>
          </a:p>
        </p:txBody>
      </p:sp>
      <p:pic>
        <p:nvPicPr>
          <p:cNvPr id="297" name="video icon.png" descr="video icon.png"/>
          <p:cNvPicPr>
            <a:picLocks noChangeAspect="1"/>
          </p:cNvPicPr>
          <p:nvPr/>
        </p:nvPicPr>
        <p:blipFill>
          <a:blip r:embed="rId3">
            <a:alphaModFix amt="76942"/>
            <a:extLst/>
          </a:blip>
          <a:stretch>
            <a:fillRect/>
          </a:stretch>
        </p:blipFill>
        <p:spPr>
          <a:xfrm>
            <a:off x="9873825" y="3428819"/>
            <a:ext cx="5086535" cy="3377072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Personalize: (2nd grade)…"/>
          <p:cNvSpPr txBox="1"/>
          <p:nvPr/>
        </p:nvSpPr>
        <p:spPr>
          <a:xfrm rot="21554344">
            <a:off x="3281271" y="7416085"/>
            <a:ext cx="18271643" cy="28305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b="1" sz="6000">
                <a:solidFill>
                  <a:srgbClr val="000000"/>
                </a:solidFill>
              </a:defRPr>
            </a:pPr>
            <a:r>
              <a:t>Personalize: (2nd grade)</a:t>
            </a:r>
          </a:p>
          <a:p>
            <a:pPr>
              <a:defRPr sz="4200">
                <a:solidFill>
                  <a:srgbClr val="000000"/>
                </a:solidFill>
              </a:defRPr>
            </a:pPr>
            <a:r>
              <a:t>Add a still image to this slide from the video clip:</a:t>
            </a:r>
          </a:p>
          <a:p>
            <a:pPr>
              <a:defRPr sz="4200">
                <a:solidFill>
                  <a:srgbClr val="000000"/>
                </a:solidFill>
              </a:defRPr>
            </a:pPr>
            <a:r>
              <a:t>Video Link: </a:t>
            </a:r>
            <a:r>
              <a:rPr u="sng">
                <a:hlinkClick r:id="rId4" invalidUrl="" action="" tgtFrame="" tooltip="" history="1" highlightClick="0" endSnd="0"/>
              </a:rPr>
              <a:t>https://youtu.be/CdMUOsf2QNc</a:t>
            </a:r>
            <a:br/>
            <a:r>
              <a:t> and use the image to discuss what to look for as students watch the videos. </a:t>
            </a:r>
          </a:p>
        </p:txBody>
      </p:sp>
      <p:sp>
        <p:nvSpPr>
          <p:cNvPr id="299" name="Callout"/>
          <p:cNvSpPr/>
          <p:nvPr/>
        </p:nvSpPr>
        <p:spPr>
          <a:xfrm>
            <a:off x="4777344" y="10948413"/>
            <a:ext cx="14792722" cy="23768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7" y="0"/>
                </a:moveTo>
                <a:cubicBezTo>
                  <a:pt x="531" y="0"/>
                  <a:pt x="478" y="332"/>
                  <a:pt x="478" y="743"/>
                </a:cubicBezTo>
                <a:lnTo>
                  <a:pt x="478" y="5947"/>
                </a:lnTo>
                <a:lnTo>
                  <a:pt x="0" y="7433"/>
                </a:lnTo>
                <a:lnTo>
                  <a:pt x="478" y="8923"/>
                </a:lnTo>
                <a:lnTo>
                  <a:pt x="478" y="20853"/>
                </a:lnTo>
                <a:cubicBezTo>
                  <a:pt x="478" y="21264"/>
                  <a:pt x="531" y="21600"/>
                  <a:pt x="597" y="21600"/>
                </a:cubicBezTo>
                <a:lnTo>
                  <a:pt x="21481" y="21600"/>
                </a:lnTo>
                <a:cubicBezTo>
                  <a:pt x="21547" y="21600"/>
                  <a:pt x="21600" y="21264"/>
                  <a:pt x="21600" y="20853"/>
                </a:cubicBezTo>
                <a:lnTo>
                  <a:pt x="21600" y="743"/>
                </a:lnTo>
                <a:cubicBezTo>
                  <a:pt x="21600" y="332"/>
                  <a:pt x="21547" y="0"/>
                  <a:pt x="21481" y="0"/>
                </a:cubicBezTo>
                <a:lnTo>
                  <a:pt x="597" y="0"/>
                </a:lnTo>
                <a:close/>
              </a:path>
            </a:pathLst>
          </a:custGeom>
          <a:ln w="88900">
            <a:solidFill>
              <a:srgbClr val="808785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00" name="(don’t know how to grab an image from your screen?)…"/>
          <p:cNvSpPr txBox="1"/>
          <p:nvPr/>
        </p:nvSpPr>
        <p:spPr>
          <a:xfrm>
            <a:off x="5416955" y="11159743"/>
            <a:ext cx="14000275" cy="1954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4200">
                <a:solidFill>
                  <a:srgbClr val="000000"/>
                </a:solidFill>
              </a:defRPr>
            </a:pPr>
            <a:r>
              <a:t>(don’t know how to grab an image from your screen?)  </a:t>
            </a:r>
          </a:p>
          <a:p>
            <a:pPr>
              <a:defRPr sz="4200">
                <a:solidFill>
                  <a:srgbClr val="000000"/>
                </a:solidFill>
              </a:defRPr>
            </a:pPr>
            <a:r>
              <a:rPr b="1"/>
              <a:t>Windows:</a:t>
            </a:r>
            <a:r>
              <a:t> Shift + Windows logo key + S </a:t>
            </a:r>
          </a:p>
          <a:p>
            <a:pPr>
              <a:defRPr sz="4200">
                <a:solidFill>
                  <a:srgbClr val="000000"/>
                </a:solidFill>
              </a:defRPr>
            </a:pPr>
            <a:r>
              <a:rPr b="1"/>
              <a:t>Mac:</a:t>
            </a:r>
            <a:r>
              <a:t> Shift, Command, and 3 (full screen) or 4 (drag a box)</a:t>
            </a:r>
          </a:p>
        </p:txBody>
      </p:sp>
      <p:sp>
        <p:nvSpPr>
          <p:cNvPr id="301" name="Tech…"/>
          <p:cNvSpPr txBox="1"/>
          <p:nvPr/>
        </p:nvSpPr>
        <p:spPr>
          <a:xfrm>
            <a:off x="2772293" y="11112918"/>
            <a:ext cx="1766950" cy="1595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b="1">
                <a:solidFill>
                  <a:srgbClr val="000000"/>
                </a:solidFill>
              </a:defRPr>
            </a:pPr>
            <a:r>
              <a:t>Tech </a:t>
            </a:r>
          </a:p>
          <a:p>
            <a:pPr>
              <a:defRPr b="1">
                <a:solidFill>
                  <a:srgbClr val="000000"/>
                </a:solidFill>
              </a:defRPr>
            </a:pPr>
            <a:r>
              <a:t>Tip!</a:t>
            </a:r>
          </a:p>
        </p:txBody>
      </p:sp>
      <p:pic>
        <p:nvPicPr>
          <p:cNvPr id="302" name="tech tip.png" descr="tech tip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35646" y="10852424"/>
            <a:ext cx="1497939" cy="16868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Rectangle"/>
          <p:cNvSpPr/>
          <p:nvPr/>
        </p:nvSpPr>
        <p:spPr>
          <a:xfrm>
            <a:off x="-20515" y="11227"/>
            <a:ext cx="24425030" cy="1369354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305" name="1-2_Climbing _Out_2.jpg" descr="1-2_Climbing _Out_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24350" y="1295400"/>
            <a:ext cx="15989300" cy="11379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" name="new WT logo red.png" descr="new WT logo re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223" y="131625"/>
            <a:ext cx="1914935" cy="111512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9" name="Group"/>
          <p:cNvGrpSpPr/>
          <p:nvPr/>
        </p:nvGrpSpPr>
        <p:grpSpPr>
          <a:xfrm rot="21425468">
            <a:off x="15967605" y="696533"/>
            <a:ext cx="1251991" cy="1858964"/>
            <a:chOff x="0" y="0"/>
            <a:chExt cx="1251990" cy="1858963"/>
          </a:xfrm>
        </p:grpSpPr>
        <p:pic>
          <p:nvPicPr>
            <p:cNvPr id="307" name="Flag 1.png" descr="Flag 1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16048" r="91492" b="67101"/>
            <a:stretch>
              <a:fillRect/>
            </a:stretch>
          </p:blipFill>
          <p:spPr>
            <a:xfrm>
              <a:off x="0" y="0"/>
              <a:ext cx="1251991" cy="18589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8" name="1"/>
            <p:cNvSpPr txBox="1"/>
            <p:nvPr/>
          </p:nvSpPr>
          <p:spPr>
            <a:xfrm rot="21554344">
              <a:off x="580745" y="410126"/>
              <a:ext cx="336390" cy="4007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>
                <a:defRPr b="1" sz="1400">
                  <a:solidFill>
                    <a:srgbClr val="000000"/>
                  </a:solidFill>
                </a:defRPr>
              </a:lvl1pPr>
            </a:lstStyle>
            <a:p>
              <a:pPr/>
              <a:r>
                <a:t>1</a:t>
              </a:r>
            </a:p>
          </p:txBody>
        </p:sp>
      </p:grpSp>
      <p:sp>
        <p:nvSpPr>
          <p:cNvPr id="310" name="How is the capybara being kind?"/>
          <p:cNvSpPr txBox="1"/>
          <p:nvPr/>
        </p:nvSpPr>
        <p:spPr>
          <a:xfrm rot="21554344">
            <a:off x="17407801" y="1383734"/>
            <a:ext cx="5700631" cy="1840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b="1" sz="4000">
                <a:solidFill>
                  <a:srgbClr val="000000"/>
                </a:solidFill>
              </a:defRPr>
            </a:lvl1pPr>
          </a:lstStyle>
          <a:p>
            <a:pPr/>
            <a:r>
              <a:t>How is the capybara being kind?</a:t>
            </a:r>
          </a:p>
        </p:txBody>
      </p:sp>
      <p:sp>
        <p:nvSpPr>
          <p:cNvPr id="311" name="Line"/>
          <p:cNvSpPr/>
          <p:nvPr/>
        </p:nvSpPr>
        <p:spPr>
          <a:xfrm flipH="1">
            <a:off x="18002039" y="2758181"/>
            <a:ext cx="1436108" cy="1436108"/>
          </a:xfrm>
          <a:prstGeom prst="line">
            <a:avLst/>
          </a:prstGeom>
          <a:ln w="241300">
            <a:solidFill>
              <a:schemeClr val="accent5">
                <a:hueOff val="-608019"/>
                <a:satOff val="-16379"/>
                <a:lumOff val="25127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12" name="Why is including others an important way to be kind?…"/>
          <p:cNvSpPr txBox="1"/>
          <p:nvPr/>
        </p:nvSpPr>
        <p:spPr>
          <a:xfrm rot="21554344">
            <a:off x="779617" y="7517279"/>
            <a:ext cx="6024658" cy="3555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>
              <a:defRPr b="1" sz="4000">
                <a:solidFill>
                  <a:srgbClr val="000000"/>
                </a:solidFill>
              </a:defRPr>
            </a:pPr>
            <a:r>
              <a:t>Why is including others an important way to be kind?  </a:t>
            </a:r>
          </a:p>
          <a:p>
            <a:pPr algn="l">
              <a:defRPr b="1" sz="4000">
                <a:solidFill>
                  <a:srgbClr val="000000"/>
                </a:solidFill>
              </a:defRPr>
            </a:pPr>
            <a:br/>
            <a:r>
              <a:t>How can we do that at school?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5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3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Class="entr" nodeType="with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1000"/>
                                        <p:tgtEl>
                                          <p:spTgt spid="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1000"/>
                                        <p:tgtEl>
                                          <p:spTgt spid="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12" grpId="4"/>
      <p:bldP build="whole" bldLvl="1" animBg="1" rev="0" advAuto="0" spid="311" grpId="3"/>
      <p:bldP build="whole" bldLvl="1" animBg="1" rev="0" advAuto="0" spid="310" grpId="2"/>
      <p:bldP build="whole" bldLvl="1" animBg="1" rev="0" advAuto="0" spid="30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Rectangle"/>
          <p:cNvSpPr/>
          <p:nvPr/>
        </p:nvSpPr>
        <p:spPr>
          <a:xfrm>
            <a:off x="-20515" y="11227"/>
            <a:ext cx="24425030" cy="1369354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315" name="1-2_Climbing _Out_3.jpg" descr="1-2_Climbing _Out_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40836" y="416768"/>
            <a:ext cx="19462737" cy="1369354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" name="new WT logo red.png" descr="new WT logo re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223" y="131625"/>
            <a:ext cx="1914935" cy="1115123"/>
          </a:xfrm>
          <a:prstGeom prst="rect">
            <a:avLst/>
          </a:prstGeom>
          <a:ln w="12700">
            <a:miter lim="400000"/>
          </a:ln>
        </p:spPr>
      </p:pic>
      <p:sp>
        <p:nvSpPr>
          <p:cNvPr id="317" name="How is the capybara being kind here?"/>
          <p:cNvSpPr txBox="1"/>
          <p:nvPr/>
        </p:nvSpPr>
        <p:spPr>
          <a:xfrm rot="21554344">
            <a:off x="17436056" y="1355479"/>
            <a:ext cx="5700631" cy="1840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b="1" sz="4000">
                <a:solidFill>
                  <a:srgbClr val="000000"/>
                </a:solidFill>
              </a:defRPr>
            </a:lvl1pPr>
          </a:lstStyle>
          <a:p>
            <a:pPr/>
            <a:r>
              <a:t>How is the capybara being kind here?</a:t>
            </a:r>
          </a:p>
        </p:txBody>
      </p:sp>
      <p:sp>
        <p:nvSpPr>
          <p:cNvPr id="318" name="Line"/>
          <p:cNvSpPr/>
          <p:nvPr/>
        </p:nvSpPr>
        <p:spPr>
          <a:xfrm flipH="1">
            <a:off x="15634373" y="3168214"/>
            <a:ext cx="1835356" cy="1676793"/>
          </a:xfrm>
          <a:prstGeom prst="line">
            <a:avLst/>
          </a:prstGeom>
          <a:ln w="241300">
            <a:solidFill>
              <a:schemeClr val="accent5">
                <a:hueOff val="-608019"/>
                <a:satOff val="-16379"/>
                <a:lumOff val="25127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19" name="Why is helping others an important way to be kind?…"/>
          <p:cNvSpPr txBox="1"/>
          <p:nvPr/>
        </p:nvSpPr>
        <p:spPr>
          <a:xfrm rot="21554344">
            <a:off x="16404566" y="9635859"/>
            <a:ext cx="6587846" cy="2983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>
              <a:defRPr b="1" sz="4000">
                <a:solidFill>
                  <a:srgbClr val="000000"/>
                </a:solidFill>
              </a:defRPr>
            </a:pPr>
            <a:r>
              <a:t>Why is helping others an important way to be kind?  </a:t>
            </a:r>
          </a:p>
          <a:p>
            <a:pPr algn="l">
              <a:defRPr b="1" sz="4000">
                <a:solidFill>
                  <a:srgbClr val="000000"/>
                </a:solidFill>
              </a:defRPr>
            </a:pPr>
            <a:br/>
            <a:r>
              <a:t>How can we do that at school?</a:t>
            </a:r>
          </a:p>
        </p:txBody>
      </p:sp>
      <p:grpSp>
        <p:nvGrpSpPr>
          <p:cNvPr id="322" name="Group"/>
          <p:cNvGrpSpPr/>
          <p:nvPr/>
        </p:nvGrpSpPr>
        <p:grpSpPr>
          <a:xfrm rot="548346">
            <a:off x="15754016" y="419538"/>
            <a:ext cx="1677447" cy="2241735"/>
            <a:chOff x="0" y="0"/>
            <a:chExt cx="1677445" cy="2241734"/>
          </a:xfrm>
        </p:grpSpPr>
        <p:pic>
          <p:nvPicPr>
            <p:cNvPr id="320" name="Flag 2.png" descr="Flag 2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7852" t="17590" r="84586" b="67163"/>
            <a:stretch>
              <a:fillRect/>
            </a:stretch>
          </p:blipFill>
          <p:spPr>
            <a:xfrm rot="21014962">
              <a:off x="163194" y="99655"/>
              <a:ext cx="1351058" cy="20424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1" name="2"/>
            <p:cNvSpPr txBox="1"/>
            <p:nvPr/>
          </p:nvSpPr>
          <p:spPr>
            <a:xfrm rot="20969306">
              <a:off x="811602" y="413001"/>
              <a:ext cx="410561" cy="489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>
                <a:defRPr b="1" sz="1400">
                  <a:solidFill>
                    <a:srgbClr val="000000"/>
                  </a:solidFill>
                </a:defRPr>
              </a:lvl1pPr>
            </a:lstStyle>
            <a:p>
              <a:pPr>
                <a:defRPr sz="2500"/>
              </a:pPr>
              <a:r>
                <a:rPr sz="1400"/>
                <a:t>2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5"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3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Class="entr" nodeType="with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1000"/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1000"/>
                                        <p:tgtEl>
                                          <p:spTgt spid="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8" grpId="3"/>
      <p:bldP build="whole" bldLvl="1" animBg="1" rev="0" advAuto="0" spid="322" grpId="1"/>
      <p:bldP build="whole" bldLvl="1" animBg="1" rev="0" advAuto="0" spid="317" grpId="2"/>
      <p:bldP build="p" bldLvl="5" animBg="1" rev="0" advAuto="0" spid="319" grpId="4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Rectangle"/>
          <p:cNvSpPr/>
          <p:nvPr/>
        </p:nvSpPr>
        <p:spPr>
          <a:xfrm>
            <a:off x="-20515" y="11227"/>
            <a:ext cx="24425030" cy="1369354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325" name="1-2_Climbing _Out_1.jpg" descr="1-2_Climbing _Out_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41794" y="544400"/>
            <a:ext cx="20042542" cy="13013733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new WT logo red.png" descr="new WT logo re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223" y="131625"/>
            <a:ext cx="1914935" cy="1115123"/>
          </a:xfrm>
          <a:prstGeom prst="rect">
            <a:avLst/>
          </a:prstGeom>
          <a:ln w="12700">
            <a:miter lim="400000"/>
          </a:ln>
        </p:spPr>
      </p:pic>
      <p:sp>
        <p:nvSpPr>
          <p:cNvPr id="327" name="How is the capybara being kind here?"/>
          <p:cNvSpPr txBox="1"/>
          <p:nvPr/>
        </p:nvSpPr>
        <p:spPr>
          <a:xfrm rot="21554344">
            <a:off x="17436056" y="1355479"/>
            <a:ext cx="5700631" cy="1840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b="1" sz="4000">
                <a:solidFill>
                  <a:srgbClr val="000000"/>
                </a:solidFill>
              </a:defRPr>
            </a:lvl1pPr>
          </a:lstStyle>
          <a:p>
            <a:pPr/>
            <a:r>
              <a:t>How is the capybara being kind here?</a:t>
            </a:r>
          </a:p>
        </p:txBody>
      </p:sp>
      <p:sp>
        <p:nvSpPr>
          <p:cNvPr id="328" name="Line"/>
          <p:cNvSpPr/>
          <p:nvPr/>
        </p:nvSpPr>
        <p:spPr>
          <a:xfrm flipH="1">
            <a:off x="17753492" y="3168214"/>
            <a:ext cx="1835356" cy="1676793"/>
          </a:xfrm>
          <a:prstGeom prst="line">
            <a:avLst/>
          </a:prstGeom>
          <a:ln w="241300">
            <a:solidFill>
              <a:schemeClr val="accent5">
                <a:hueOff val="-608019"/>
                <a:satOff val="-16379"/>
                <a:lumOff val="25127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29" name="Why is looking after  others an important way to be kind?…"/>
          <p:cNvSpPr txBox="1"/>
          <p:nvPr/>
        </p:nvSpPr>
        <p:spPr>
          <a:xfrm rot="21554344">
            <a:off x="1118651" y="3557850"/>
            <a:ext cx="6587847" cy="3555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>
              <a:defRPr b="1" sz="4000">
                <a:solidFill>
                  <a:srgbClr val="000000"/>
                </a:solidFill>
              </a:defRPr>
            </a:pPr>
            <a:r>
              <a:t>Why is looking after  others an important way to be kind?</a:t>
            </a:r>
          </a:p>
          <a:p>
            <a:pPr algn="l">
              <a:defRPr b="1" sz="4000">
                <a:solidFill>
                  <a:srgbClr val="000000"/>
                </a:solidFill>
              </a:defRPr>
            </a:pPr>
            <a:br/>
            <a:r>
              <a:t>How can we do that at school?</a:t>
            </a:r>
          </a:p>
        </p:txBody>
      </p:sp>
      <p:grpSp>
        <p:nvGrpSpPr>
          <p:cNvPr id="332" name="Group"/>
          <p:cNvGrpSpPr/>
          <p:nvPr/>
        </p:nvGrpSpPr>
        <p:grpSpPr>
          <a:xfrm rot="82853">
            <a:off x="16010086" y="352683"/>
            <a:ext cx="1336297" cy="1962685"/>
            <a:chOff x="0" y="0"/>
            <a:chExt cx="1336296" cy="1962683"/>
          </a:xfrm>
        </p:grpSpPr>
        <p:pic>
          <p:nvPicPr>
            <p:cNvPr id="330" name="Flag 3.png" descr="Flag 3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7824" t="2062" r="84261" b="82431"/>
            <a:stretch>
              <a:fillRect/>
            </a:stretch>
          </p:blipFill>
          <p:spPr>
            <a:xfrm>
              <a:off x="0" y="0"/>
              <a:ext cx="1336297" cy="19626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31" name="3"/>
            <p:cNvSpPr txBox="1"/>
            <p:nvPr/>
          </p:nvSpPr>
          <p:spPr>
            <a:xfrm rot="21554344">
              <a:off x="608966" y="296201"/>
              <a:ext cx="387926" cy="4621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>
                <a:defRPr b="1" sz="1400">
                  <a:solidFill>
                    <a:srgbClr val="000000"/>
                  </a:solidFill>
                </a:defRPr>
              </a:lvl1pPr>
            </a:lstStyle>
            <a:p>
              <a:pPr>
                <a:defRPr sz="2500"/>
              </a:pPr>
              <a:r>
                <a:rPr sz="1400"/>
                <a:t>3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5"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3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Class="entr" nodeType="with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1000"/>
                                        <p:tgtEl>
                                          <p:spTgt spid="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1000"/>
                                        <p:tgtEl>
                                          <p:spTgt spid="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7" grpId="2"/>
      <p:bldP build="whole" bldLvl="1" animBg="1" rev="0" advAuto="0" spid="328" grpId="3"/>
      <p:bldP build="p" bldLvl="5" animBg="1" rev="0" advAuto="0" spid="329" grpId="4"/>
      <p:bldP build="whole" bldLvl="1" animBg="1" rev="0" advAuto="0" spid="33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Rectangle"/>
          <p:cNvSpPr/>
          <p:nvPr/>
        </p:nvSpPr>
        <p:spPr>
          <a:xfrm>
            <a:off x="-20515" y="11227"/>
            <a:ext cx="24425030" cy="1369354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335" name="1-2 Climbing Out.jpg" descr="1-2 Climbing Ou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62435" y="-381000"/>
            <a:ext cx="1829693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6" name="new WT logo red.png" descr="new WT logo re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223" y="131625"/>
            <a:ext cx="1914935" cy="1115123"/>
          </a:xfrm>
          <a:prstGeom prst="rect">
            <a:avLst/>
          </a:prstGeom>
          <a:ln w="12700">
            <a:miter lim="400000"/>
          </a:ln>
        </p:spPr>
      </p:pic>
      <p:sp>
        <p:nvSpPr>
          <p:cNvPr id="337" name="Resilience Booster:"/>
          <p:cNvSpPr txBox="1"/>
          <p:nvPr/>
        </p:nvSpPr>
        <p:spPr>
          <a:xfrm rot="21554344">
            <a:off x="605023" y="1675698"/>
            <a:ext cx="7269933" cy="994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1" sz="6000">
                <a:solidFill>
                  <a:srgbClr val="000000"/>
                </a:solidFill>
              </a:defRPr>
            </a:lvl1pPr>
          </a:lstStyle>
          <a:p>
            <a:pPr/>
            <a:r>
              <a:t>Resilience Booster:</a:t>
            </a:r>
          </a:p>
        </p:txBody>
      </p:sp>
      <p:sp>
        <p:nvSpPr>
          <p:cNvPr id="338" name="What we have learned today:"/>
          <p:cNvSpPr txBox="1"/>
          <p:nvPr/>
        </p:nvSpPr>
        <p:spPr>
          <a:xfrm rot="21554344">
            <a:off x="714004" y="3888034"/>
            <a:ext cx="7453375" cy="1269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4000">
                <a:solidFill>
                  <a:srgbClr val="000000"/>
                </a:solidFill>
              </a:defRPr>
            </a:lvl1pPr>
          </a:lstStyle>
          <a:p>
            <a:pPr/>
            <a:r>
              <a:t>What we have learned today:</a:t>
            </a:r>
          </a:p>
        </p:txBody>
      </p:sp>
      <p:sp>
        <p:nvSpPr>
          <p:cNvPr id="339" name="Acts of Kindness"/>
          <p:cNvSpPr txBox="1"/>
          <p:nvPr/>
        </p:nvSpPr>
        <p:spPr>
          <a:xfrm rot="21554344">
            <a:off x="768607" y="3054722"/>
            <a:ext cx="4970755" cy="697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4000">
                <a:solidFill>
                  <a:srgbClr val="000000"/>
                </a:solidFill>
              </a:defRPr>
            </a:lvl1pPr>
          </a:lstStyle>
          <a:p>
            <a:pPr/>
            <a:r>
              <a:t>Acts of Kindness</a:t>
            </a:r>
          </a:p>
        </p:txBody>
      </p:sp>
      <p:sp>
        <p:nvSpPr>
          <p:cNvPr id="340" name="Including others is being kind!"/>
          <p:cNvSpPr txBox="1"/>
          <p:nvPr/>
        </p:nvSpPr>
        <p:spPr>
          <a:xfrm rot="21554344">
            <a:off x="16018612" y="1823943"/>
            <a:ext cx="8591297" cy="697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marL="706782" indent="-706782" algn="l">
              <a:buSzPct val="100000"/>
              <a:buAutoNum type="arabicPeriod" startAt="1"/>
              <a:defRPr sz="4000">
                <a:solidFill>
                  <a:srgbClr val="000000"/>
                </a:solidFill>
              </a:defRPr>
            </a:lvl1pPr>
          </a:lstStyle>
          <a:p>
            <a:pPr/>
            <a:r>
              <a:t>Including others is being kind! </a:t>
            </a:r>
          </a:p>
        </p:txBody>
      </p:sp>
      <p:sp>
        <p:nvSpPr>
          <p:cNvPr id="341" name="Assignment: What are some other examples of acts of kindness your classmates have done for each other?"/>
          <p:cNvSpPr txBox="1"/>
          <p:nvPr/>
        </p:nvSpPr>
        <p:spPr>
          <a:xfrm rot="21554344">
            <a:off x="1353079" y="11134356"/>
            <a:ext cx="8993353" cy="1840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>
              <a:defRPr sz="4000">
                <a:solidFill>
                  <a:srgbClr val="000000"/>
                </a:solidFill>
              </a:defRPr>
            </a:pPr>
            <a:r>
              <a:rPr b="1"/>
              <a:t>Assignment:</a:t>
            </a:r>
            <a:r>
              <a:t> What are some other examples of acts of kindness your classmates have done for each other? </a:t>
            </a:r>
          </a:p>
        </p:txBody>
      </p:sp>
      <p:sp>
        <p:nvSpPr>
          <p:cNvPr id="342" name="Helping others is being kind!"/>
          <p:cNvSpPr txBox="1"/>
          <p:nvPr/>
        </p:nvSpPr>
        <p:spPr>
          <a:xfrm>
            <a:off x="7891704" y="5842372"/>
            <a:ext cx="7244357" cy="1269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marL="706782" indent="-706782" algn="l">
              <a:buSzPct val="100000"/>
              <a:buAutoNum type="arabicPeriod" startAt="2"/>
              <a:defRPr sz="4000">
                <a:solidFill>
                  <a:srgbClr val="000000"/>
                </a:solidFill>
              </a:defRPr>
            </a:lvl1pPr>
          </a:lstStyle>
          <a:p>
            <a:pPr/>
            <a:r>
              <a:t>Helping others is being kind!</a:t>
            </a:r>
          </a:p>
        </p:txBody>
      </p:sp>
      <p:sp>
        <p:nvSpPr>
          <p:cNvPr id="343" name="Looking after others is being kind!"/>
          <p:cNvSpPr txBox="1"/>
          <p:nvPr/>
        </p:nvSpPr>
        <p:spPr>
          <a:xfrm>
            <a:off x="15576275" y="7370750"/>
            <a:ext cx="8458794" cy="697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marL="706782" indent="-706782" algn="l">
              <a:buSzPct val="100000"/>
              <a:buAutoNum type="arabicPeriod" startAt="3"/>
              <a:defRPr sz="4000">
                <a:solidFill>
                  <a:srgbClr val="000000"/>
                </a:solidFill>
              </a:defRPr>
            </a:lvl1pPr>
          </a:lstStyle>
          <a:p>
            <a:pPr/>
            <a:r>
              <a:t>Looking after others is being kind!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Class="entr" nodeType="after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1" dur="1000"/>
                                        <p:tgtEl>
                                          <p:spTgt spid="3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Class="entr" nodeType="with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1000"/>
                                        <p:tgtEl>
                                          <p:spTgt spid="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9" dur="1000"/>
                                        <p:tgtEl>
                                          <p:spTgt spid="3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Class="entr" nodeType="with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41" grpId="5"/>
      <p:bldP build="whole" bldLvl="1" animBg="1" rev="0" advAuto="0" spid="337" grpId="1"/>
      <p:bldP build="whole" bldLvl="1" animBg="1" rev="0" advAuto="0" spid="338" grpId="3"/>
      <p:bldP build="whole" bldLvl="1" animBg="1" rev="0" advAuto="0" spid="342" grpId="6"/>
      <p:bldP build="whole" bldLvl="1" animBg="1" rev="0" advAuto="0" spid="339" grpId="2"/>
      <p:bldP build="whole" bldLvl="1" animBg="1" rev="0" advAuto="0" spid="343" grpId="7"/>
      <p:bldP build="p" bldLvl="5" animBg="1" rev="0" advAuto="0" spid="340" grpId="4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shutterstock_2751462.jpg" descr="shutterstock_2751462.jpg"/>
          <p:cNvPicPr>
            <a:picLocks noChangeAspect="1"/>
          </p:cNvPicPr>
          <p:nvPr/>
        </p:nvPicPr>
        <p:blipFill>
          <a:blip r:embed="rId2">
            <a:alphaModFix amt="39814"/>
            <a:extLst/>
          </a:blip>
          <a:srcRect l="0" t="16460" r="0" b="0"/>
          <a:stretch>
            <a:fillRect/>
          </a:stretch>
        </p:blipFill>
        <p:spPr>
          <a:xfrm>
            <a:off x="-108526" y="7439"/>
            <a:ext cx="24601052" cy="13701122"/>
          </a:xfrm>
          <a:prstGeom prst="rect">
            <a:avLst/>
          </a:prstGeom>
          <a:ln w="12700">
            <a:miter lim="400000"/>
          </a:ln>
        </p:spPr>
      </p:pic>
      <p:sp>
        <p:nvSpPr>
          <p:cNvPr id="346" name="Shape 95"/>
          <p:cNvSpPr txBox="1"/>
          <p:nvPr>
            <p:ph type="title"/>
          </p:nvPr>
        </p:nvSpPr>
        <p:spPr>
          <a:xfrm>
            <a:off x="3962400" y="4364196"/>
            <a:ext cx="16459200" cy="2286001"/>
          </a:xfrm>
          <a:prstGeom prst="rect">
            <a:avLst/>
          </a:prstGeom>
        </p:spPr>
        <p:txBody>
          <a:bodyPr/>
          <a:lstStyle>
            <a:lvl1pPr algn="ctr">
              <a:defRPr sz="9800"/>
            </a:lvl1pPr>
          </a:lstStyle>
          <a:p>
            <a:pPr>
              <a:defRPr sz="7200"/>
            </a:pPr>
            <a:r>
              <a:rPr sz="9800"/>
              <a:t>Thanks for coming!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Screen Shot 2020-09-17 at 1.46.10 AM.png" descr="Screen Shot 2020-09-17 at 1.46.10 AM.png"/>
          <p:cNvPicPr>
            <a:picLocks noChangeAspect="1"/>
          </p:cNvPicPr>
          <p:nvPr/>
        </p:nvPicPr>
        <p:blipFill>
          <a:blip r:embed="rId2">
            <a:alphaModFix amt="40832"/>
            <a:extLst/>
          </a:blip>
          <a:stretch>
            <a:fillRect/>
          </a:stretch>
        </p:blipFill>
        <p:spPr>
          <a:xfrm>
            <a:off x="-34786" y="-15658"/>
            <a:ext cx="24519416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Video Crabs in a Bucket"/>
          <p:cNvSpPr txBox="1"/>
          <p:nvPr/>
        </p:nvSpPr>
        <p:spPr>
          <a:xfrm>
            <a:off x="5542509" y="884991"/>
            <a:ext cx="14130656" cy="153999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01600" dist="76200" dir="27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b="1" sz="9600">
                <a:solidFill>
                  <a:srgbClr val="000000"/>
                </a:solidFill>
              </a:defRPr>
            </a:lvl1pPr>
          </a:lstStyle>
          <a:p>
            <a:pPr/>
            <a:r>
              <a:t>Video Crabs in a Bucket</a:t>
            </a:r>
          </a:p>
        </p:txBody>
      </p:sp>
      <p:sp>
        <p:nvSpPr>
          <p:cNvPr id="136" name="https://www.youtube.com/watch?v=ia3VoYqC2G0"/>
          <p:cNvSpPr txBox="1"/>
          <p:nvPr/>
        </p:nvSpPr>
        <p:spPr>
          <a:xfrm>
            <a:off x="4545100" y="7584488"/>
            <a:ext cx="15650167" cy="923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b="1" sz="5200">
                <a:solidFill>
                  <a:srgbClr val="000000"/>
                </a:solidFill>
              </a:defRPr>
            </a:lvl1pPr>
          </a:lstStyle>
          <a:p>
            <a:pPr/>
            <a:r>
              <a:t>https://www.youtube.com/watch?v=ia3VoYqC2G0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climbing out.png" descr="climbing ou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65277" y="58036"/>
            <a:ext cx="21053446" cy="13599928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Why is it       difficult       for the crabs          to climb out         of the pot?"/>
          <p:cNvSpPr txBox="1"/>
          <p:nvPr/>
        </p:nvSpPr>
        <p:spPr>
          <a:xfrm>
            <a:off x="9498335" y="8292587"/>
            <a:ext cx="2544287" cy="1833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1828800">
              <a:defRPr b="1" sz="2200">
                <a:solidFill>
                  <a:srgbClr val="000000"/>
                </a:solidFill>
              </a:defRPr>
            </a:pPr>
            <a:r>
              <a:t>Why is it </a:t>
            </a:r>
            <a:br/>
            <a:r>
              <a:t>     difficult </a:t>
            </a:r>
            <a:br/>
            <a:r>
              <a:t>     for the crabs </a:t>
            </a:r>
            <a:br/>
            <a:r>
              <a:t>        to climb out</a:t>
            </a:r>
            <a:br/>
            <a:r>
              <a:t>        of the pot?</a:t>
            </a:r>
          </a:p>
        </p:txBody>
      </p:sp>
      <p:grpSp>
        <p:nvGrpSpPr>
          <p:cNvPr id="142" name="Group"/>
          <p:cNvGrpSpPr/>
          <p:nvPr/>
        </p:nvGrpSpPr>
        <p:grpSpPr>
          <a:xfrm>
            <a:off x="8255000" y="4599929"/>
            <a:ext cx="457200" cy="442102"/>
            <a:chOff x="0" y="3739"/>
            <a:chExt cx="457200" cy="442101"/>
          </a:xfrm>
        </p:grpSpPr>
        <p:sp>
          <p:nvSpPr>
            <p:cNvPr id="140" name="Shape"/>
            <p:cNvSpPr/>
            <p:nvPr/>
          </p:nvSpPr>
          <p:spPr>
            <a:xfrm>
              <a:off x="0" y="72389"/>
              <a:ext cx="457200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240"/>
                  </a:moveTo>
                  <a:cubicBezTo>
                    <a:pt x="0" y="5029"/>
                    <a:pt x="2418" y="6480"/>
                    <a:pt x="5400" y="6480"/>
                  </a:cubicBezTo>
                  <a:cubicBezTo>
                    <a:pt x="8382" y="6480"/>
                    <a:pt x="10800" y="5029"/>
                    <a:pt x="10800" y="3240"/>
                  </a:cubicBezTo>
                  <a:cubicBezTo>
                    <a:pt x="10800" y="1451"/>
                    <a:pt x="13218" y="0"/>
                    <a:pt x="16200" y="0"/>
                  </a:cubicBezTo>
                  <a:cubicBezTo>
                    <a:pt x="19182" y="0"/>
                    <a:pt x="21600" y="1451"/>
                    <a:pt x="21600" y="3240"/>
                  </a:cubicBezTo>
                  <a:lnTo>
                    <a:pt x="21600" y="18360"/>
                  </a:lnTo>
                  <a:cubicBezTo>
                    <a:pt x="21600" y="16571"/>
                    <a:pt x="19182" y="15120"/>
                    <a:pt x="16200" y="15120"/>
                  </a:cubicBezTo>
                  <a:cubicBezTo>
                    <a:pt x="13218" y="15120"/>
                    <a:pt x="10800" y="16571"/>
                    <a:pt x="10800" y="18360"/>
                  </a:cubicBezTo>
                  <a:cubicBezTo>
                    <a:pt x="10800" y="20149"/>
                    <a:pt x="8382" y="21600"/>
                    <a:pt x="5400" y="21600"/>
                  </a:cubicBezTo>
                  <a:cubicBezTo>
                    <a:pt x="2418" y="21600"/>
                    <a:pt x="0" y="20149"/>
                    <a:pt x="0" y="18360"/>
                  </a:cubicBezTo>
                  <a:close/>
                </a:path>
              </a:pathLst>
            </a:custGeom>
            <a:solidFill>
              <a:srgbClr val="FF2600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0" dist="63500" dir="2700000">
                <a:srgbClr val="991200">
                  <a:alpha val="74997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2200">
                  <a:solidFill>
                    <a:srgbClr val="000000"/>
                  </a:solidFill>
                  <a:latin typeface="Futura Bold BT"/>
                  <a:ea typeface="Futura Bold BT"/>
                  <a:cs typeface="Futura Bold BT"/>
                  <a:sym typeface="Futura Bold BT"/>
                </a:defRPr>
              </a:pPr>
            </a:p>
          </p:txBody>
        </p:sp>
        <p:sp>
          <p:nvSpPr>
            <p:cNvPr id="141" name="1"/>
            <p:cNvSpPr txBox="1"/>
            <p:nvPr/>
          </p:nvSpPr>
          <p:spPr>
            <a:xfrm>
              <a:off x="67241" y="3739"/>
              <a:ext cx="322718" cy="4421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ctr">
              <a:spAutoFit/>
            </a:bodyPr>
            <a:lstStyle>
              <a:lvl1pPr defTabSz="1828800">
                <a:defRPr sz="1800">
                  <a:solidFill>
                    <a:srgbClr val="000000"/>
                  </a:solidFill>
                </a:defRPr>
              </a:lvl1pPr>
            </a:lstStyle>
            <a:p>
              <a:pPr/>
              <a:r>
                <a:t>1</a:t>
              </a:r>
            </a:p>
          </p:txBody>
        </p:sp>
      </p:grpSp>
      <p:grpSp>
        <p:nvGrpSpPr>
          <p:cNvPr id="148" name="Group"/>
          <p:cNvGrpSpPr/>
          <p:nvPr/>
        </p:nvGrpSpPr>
        <p:grpSpPr>
          <a:xfrm>
            <a:off x="2844800" y="2133600"/>
            <a:ext cx="1905000" cy="1422401"/>
            <a:chOff x="0" y="68650"/>
            <a:chExt cx="1905000" cy="1422400"/>
          </a:xfrm>
        </p:grpSpPr>
        <p:sp>
          <p:nvSpPr>
            <p:cNvPr id="143" name="What is the “POT” that you are in?"/>
            <p:cNvSpPr/>
            <p:nvPr/>
          </p:nvSpPr>
          <p:spPr>
            <a:xfrm>
              <a:off x="635000" y="68650"/>
              <a:ext cx="1270000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t">
              <a:spAutoFit/>
            </a:bodyPr>
            <a:lstStyle/>
            <a:p>
              <a:pPr algn="l" defTabSz="1828800">
                <a:defRPr b="1" sz="1800">
                  <a:solidFill>
                    <a:srgbClr val="000000"/>
                  </a:solidFill>
                </a:defRPr>
              </a:pPr>
              <a:r>
                <a:t>What is the </a:t>
              </a:r>
              <a:r>
                <a:t>“</a:t>
              </a:r>
              <a:r>
                <a:t>POT</a:t>
              </a:r>
              <a:r>
                <a:t>”</a:t>
              </a:r>
              <a:r>
                <a:t> that you are in?</a:t>
              </a:r>
            </a:p>
          </p:txBody>
        </p:sp>
        <p:sp>
          <p:nvSpPr>
            <p:cNvPr id="144" name="Circle"/>
            <p:cNvSpPr/>
            <p:nvPr/>
          </p:nvSpPr>
          <p:spPr>
            <a:xfrm>
              <a:off x="841375" y="589350"/>
              <a:ext cx="152400" cy="152401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1828800">
                <a:spcBef>
                  <a:spcPts val="1300"/>
                </a:spcBef>
                <a:defRPr sz="2200">
                  <a:solidFill>
                    <a:srgbClr val="000000"/>
                  </a:solidFill>
                  <a:latin typeface="Futura Bold BT"/>
                  <a:ea typeface="Futura Bold BT"/>
                  <a:cs typeface="Futura Bold BT"/>
                  <a:sym typeface="Futura Bold BT"/>
                </a:defRPr>
              </a:pPr>
            </a:p>
          </p:txBody>
        </p:sp>
        <p:grpSp>
          <p:nvGrpSpPr>
            <p:cNvPr id="147" name="Group"/>
            <p:cNvGrpSpPr/>
            <p:nvPr/>
          </p:nvGrpSpPr>
          <p:grpSpPr>
            <a:xfrm>
              <a:off x="0" y="68650"/>
              <a:ext cx="1498600" cy="1422401"/>
              <a:chOff x="0" y="68650"/>
              <a:chExt cx="1498600" cy="1422400"/>
            </a:xfrm>
          </p:grpSpPr>
          <p:sp>
            <p:nvSpPr>
              <p:cNvPr id="145" name="Shape"/>
              <p:cNvSpPr/>
              <p:nvPr/>
            </p:nvSpPr>
            <p:spPr>
              <a:xfrm>
                <a:off x="0" y="68650"/>
                <a:ext cx="457200" cy="304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240"/>
                    </a:moveTo>
                    <a:cubicBezTo>
                      <a:pt x="0" y="5029"/>
                      <a:pt x="2418" y="6480"/>
                      <a:pt x="5400" y="6480"/>
                    </a:cubicBezTo>
                    <a:cubicBezTo>
                      <a:pt x="8382" y="6480"/>
                      <a:pt x="10800" y="5029"/>
                      <a:pt x="10800" y="3240"/>
                    </a:cubicBezTo>
                    <a:cubicBezTo>
                      <a:pt x="10800" y="1451"/>
                      <a:pt x="13218" y="0"/>
                      <a:pt x="16200" y="0"/>
                    </a:cubicBezTo>
                    <a:cubicBezTo>
                      <a:pt x="19182" y="0"/>
                      <a:pt x="21600" y="1451"/>
                      <a:pt x="21600" y="3240"/>
                    </a:cubicBezTo>
                    <a:lnTo>
                      <a:pt x="21600" y="18360"/>
                    </a:lnTo>
                    <a:cubicBezTo>
                      <a:pt x="21600" y="16571"/>
                      <a:pt x="19182" y="15120"/>
                      <a:pt x="16200" y="15120"/>
                    </a:cubicBezTo>
                    <a:cubicBezTo>
                      <a:pt x="13218" y="15120"/>
                      <a:pt x="10800" y="16571"/>
                      <a:pt x="10800" y="18360"/>
                    </a:cubicBezTo>
                    <a:cubicBezTo>
                      <a:pt x="10800" y="20149"/>
                      <a:pt x="8382" y="21600"/>
                      <a:pt x="5400" y="21600"/>
                    </a:cubicBezTo>
                    <a:cubicBezTo>
                      <a:pt x="2418" y="21600"/>
                      <a:pt x="0" y="20149"/>
                      <a:pt x="0" y="18360"/>
                    </a:cubicBezTo>
                    <a:close/>
                  </a:path>
                </a:pathLst>
              </a:custGeom>
              <a:solidFill>
                <a:srgbClr val="FF2600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0" dist="63500" dir="2700000">
                  <a:srgbClr val="991200">
                    <a:alpha val="74997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>
                  <a:defRPr sz="2200">
                    <a:solidFill>
                      <a:srgbClr val="000000"/>
                    </a:solidFill>
                    <a:latin typeface="Futura Bold BT"/>
                    <a:ea typeface="Futura Bold BT"/>
                    <a:cs typeface="Futura Bold BT"/>
                    <a:sym typeface="Futura Bold BT"/>
                  </a:defRPr>
                </a:pPr>
              </a:p>
            </p:txBody>
          </p:sp>
          <p:sp>
            <p:nvSpPr>
              <p:cNvPr id="146" name="2"/>
              <p:cNvSpPr/>
              <p:nvPr/>
            </p:nvSpPr>
            <p:spPr>
              <a:xfrm>
                <a:off x="228600" y="221050"/>
                <a:ext cx="1270000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91439" tIns="91439" rIns="91439" bIns="91439" numCol="1" anchor="ctr">
                <a:spAutoFit/>
              </a:bodyPr>
              <a:lstStyle>
                <a:lvl1pPr defTabSz="1828800">
                  <a:defRPr sz="1800">
                    <a:solidFill>
                      <a:srgbClr val="000000"/>
                    </a:solidFill>
                  </a:defRPr>
                </a:lvl1pPr>
              </a:lstStyle>
              <a:p>
                <a:pPr/>
                <a:r>
                  <a:t>2</a:t>
                </a:r>
              </a:p>
            </p:txBody>
          </p:sp>
        </p:grpSp>
      </p:grpSp>
      <p:grpSp>
        <p:nvGrpSpPr>
          <p:cNvPr id="155" name="Group"/>
          <p:cNvGrpSpPr/>
          <p:nvPr/>
        </p:nvGrpSpPr>
        <p:grpSpPr>
          <a:xfrm>
            <a:off x="2794000" y="3505199"/>
            <a:ext cx="1803400" cy="1676401"/>
            <a:chOff x="0" y="68650"/>
            <a:chExt cx="1803400" cy="1676399"/>
          </a:xfrm>
        </p:grpSpPr>
        <p:sp>
          <p:nvSpPr>
            <p:cNvPr id="149" name="When I get in trouble (or in the pot)…"/>
            <p:cNvSpPr/>
            <p:nvPr/>
          </p:nvSpPr>
          <p:spPr>
            <a:xfrm>
              <a:off x="533400" y="68650"/>
              <a:ext cx="1270000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t">
              <a:spAutoFit/>
            </a:bodyPr>
            <a:lstStyle/>
            <a:p>
              <a:pPr algn="l" defTabSz="1828800">
                <a:defRPr b="1" sz="1800">
                  <a:solidFill>
                    <a:srgbClr val="000000"/>
                  </a:solidFill>
                </a:defRPr>
              </a:pPr>
              <a:r>
                <a:t>When I get in trouble (or in the pot)</a:t>
              </a:r>
            </a:p>
            <a:p>
              <a:pPr algn="l" defTabSz="1828800">
                <a:defRPr b="1" sz="1800">
                  <a:solidFill>
                    <a:srgbClr val="000000"/>
                  </a:solidFill>
                </a:defRPr>
              </a:pPr>
              <a:r>
                <a:t>am I keeping others in, or myself?</a:t>
              </a:r>
            </a:p>
            <a:p>
              <a:pPr algn="l" defTabSz="1828800">
                <a:defRPr b="1" sz="1800">
                  <a:solidFill>
                    <a:srgbClr val="000000"/>
                  </a:solidFill>
                </a:defRPr>
              </a:pPr>
              <a:r>
                <a:t>How?</a:t>
              </a:r>
            </a:p>
          </p:txBody>
        </p:sp>
        <p:sp>
          <p:nvSpPr>
            <p:cNvPr id="150" name="Circle"/>
            <p:cNvSpPr/>
            <p:nvPr/>
          </p:nvSpPr>
          <p:spPr>
            <a:xfrm>
              <a:off x="774700" y="1592650"/>
              <a:ext cx="152400" cy="152401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1828800">
                <a:spcBef>
                  <a:spcPts val="1300"/>
                </a:spcBef>
                <a:defRPr sz="2200">
                  <a:solidFill>
                    <a:srgbClr val="000000"/>
                  </a:solidFill>
                  <a:latin typeface="Futura Bold BT"/>
                  <a:ea typeface="Futura Bold BT"/>
                  <a:cs typeface="Futura Bold BT"/>
                  <a:sym typeface="Futura Bold BT"/>
                </a:defRPr>
              </a:pPr>
            </a:p>
          </p:txBody>
        </p:sp>
        <p:sp>
          <p:nvSpPr>
            <p:cNvPr id="151" name="Circle"/>
            <p:cNvSpPr/>
            <p:nvPr/>
          </p:nvSpPr>
          <p:spPr>
            <a:xfrm>
              <a:off x="774700" y="1135450"/>
              <a:ext cx="152400" cy="152401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1828800">
                <a:spcBef>
                  <a:spcPts val="1300"/>
                </a:spcBef>
                <a:defRPr sz="2200">
                  <a:solidFill>
                    <a:srgbClr val="000000"/>
                  </a:solidFill>
                  <a:latin typeface="Futura Bold BT"/>
                  <a:ea typeface="Futura Bold BT"/>
                  <a:cs typeface="Futura Bold BT"/>
                  <a:sym typeface="Futura Bold BT"/>
                </a:defRPr>
              </a:pPr>
            </a:p>
          </p:txBody>
        </p:sp>
        <p:grpSp>
          <p:nvGrpSpPr>
            <p:cNvPr id="154" name="Group"/>
            <p:cNvGrpSpPr/>
            <p:nvPr/>
          </p:nvGrpSpPr>
          <p:grpSpPr>
            <a:xfrm>
              <a:off x="0" y="68650"/>
              <a:ext cx="1498600" cy="1422401"/>
              <a:chOff x="0" y="68650"/>
              <a:chExt cx="1498600" cy="1422400"/>
            </a:xfrm>
          </p:grpSpPr>
          <p:sp>
            <p:nvSpPr>
              <p:cNvPr id="152" name="Shape"/>
              <p:cNvSpPr/>
              <p:nvPr/>
            </p:nvSpPr>
            <p:spPr>
              <a:xfrm>
                <a:off x="0" y="68650"/>
                <a:ext cx="457200" cy="304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240"/>
                    </a:moveTo>
                    <a:cubicBezTo>
                      <a:pt x="0" y="5029"/>
                      <a:pt x="2418" y="6480"/>
                      <a:pt x="5400" y="6480"/>
                    </a:cubicBezTo>
                    <a:cubicBezTo>
                      <a:pt x="8382" y="6480"/>
                      <a:pt x="10800" y="5029"/>
                      <a:pt x="10800" y="3240"/>
                    </a:cubicBezTo>
                    <a:cubicBezTo>
                      <a:pt x="10800" y="1451"/>
                      <a:pt x="13218" y="0"/>
                      <a:pt x="16200" y="0"/>
                    </a:cubicBezTo>
                    <a:cubicBezTo>
                      <a:pt x="19182" y="0"/>
                      <a:pt x="21600" y="1451"/>
                      <a:pt x="21600" y="3240"/>
                    </a:cubicBezTo>
                    <a:lnTo>
                      <a:pt x="21600" y="18360"/>
                    </a:lnTo>
                    <a:cubicBezTo>
                      <a:pt x="21600" y="16571"/>
                      <a:pt x="19182" y="15120"/>
                      <a:pt x="16200" y="15120"/>
                    </a:cubicBezTo>
                    <a:cubicBezTo>
                      <a:pt x="13218" y="15120"/>
                      <a:pt x="10800" y="16571"/>
                      <a:pt x="10800" y="18360"/>
                    </a:cubicBezTo>
                    <a:cubicBezTo>
                      <a:pt x="10800" y="20149"/>
                      <a:pt x="8382" y="21600"/>
                      <a:pt x="5400" y="21600"/>
                    </a:cubicBezTo>
                    <a:cubicBezTo>
                      <a:pt x="2418" y="21600"/>
                      <a:pt x="0" y="20149"/>
                      <a:pt x="0" y="18360"/>
                    </a:cubicBezTo>
                    <a:close/>
                  </a:path>
                </a:pathLst>
              </a:custGeom>
              <a:solidFill>
                <a:srgbClr val="FF2600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0" dist="63500" dir="2700000">
                  <a:srgbClr val="991200">
                    <a:alpha val="74997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>
                  <a:defRPr sz="2200">
                    <a:solidFill>
                      <a:srgbClr val="000000"/>
                    </a:solidFill>
                    <a:latin typeface="Futura Bold BT"/>
                    <a:ea typeface="Futura Bold BT"/>
                    <a:cs typeface="Futura Bold BT"/>
                    <a:sym typeface="Futura Bold BT"/>
                  </a:defRPr>
                </a:pPr>
              </a:p>
            </p:txBody>
          </p:sp>
          <p:sp>
            <p:nvSpPr>
              <p:cNvPr id="153" name="3"/>
              <p:cNvSpPr/>
              <p:nvPr/>
            </p:nvSpPr>
            <p:spPr>
              <a:xfrm>
                <a:off x="228600" y="221050"/>
                <a:ext cx="1270000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91439" tIns="91439" rIns="91439" bIns="91439" numCol="1" anchor="ctr">
                <a:spAutoFit/>
              </a:bodyPr>
              <a:lstStyle>
                <a:lvl1pPr defTabSz="1828800">
                  <a:defRPr sz="1800">
                    <a:solidFill>
                      <a:srgbClr val="000000"/>
                    </a:solidFill>
                  </a:defRPr>
                </a:lvl1pPr>
              </a:lstStyle>
              <a:p>
                <a:pPr/>
                <a:r>
                  <a:t>3</a:t>
                </a:r>
              </a:p>
            </p:txBody>
          </p:sp>
        </p:grpSp>
      </p:grpSp>
      <p:grpSp>
        <p:nvGrpSpPr>
          <p:cNvPr id="166" name="Group"/>
          <p:cNvGrpSpPr/>
          <p:nvPr/>
        </p:nvGrpSpPr>
        <p:grpSpPr>
          <a:xfrm>
            <a:off x="16554457" y="1981199"/>
            <a:ext cx="5822958" cy="1371601"/>
            <a:chOff x="0" y="0"/>
            <a:chExt cx="5822957" cy="1371600"/>
          </a:xfrm>
        </p:grpSpPr>
        <p:sp>
          <p:nvSpPr>
            <p:cNvPr id="156" name="How do friends (others) effect me in both positive ways and negative ways?"/>
            <p:cNvSpPr txBox="1"/>
            <p:nvPr/>
          </p:nvSpPr>
          <p:spPr>
            <a:xfrm>
              <a:off x="577850" y="0"/>
              <a:ext cx="5245107" cy="7088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 algn="l" defTabSz="1828800">
                <a:defRPr b="1" sz="1800">
                  <a:solidFill>
                    <a:srgbClr val="000000"/>
                  </a:solidFill>
                </a:defRPr>
              </a:lvl1pPr>
            </a:lstStyle>
            <a:p>
              <a:pPr/>
              <a:r>
                <a:t>How do friends (others) effect me in both positive ways and negative ways?</a:t>
              </a:r>
            </a:p>
          </p:txBody>
        </p:sp>
        <p:grpSp>
          <p:nvGrpSpPr>
            <p:cNvPr id="159" name="Group"/>
            <p:cNvGrpSpPr/>
            <p:nvPr/>
          </p:nvGrpSpPr>
          <p:grpSpPr>
            <a:xfrm>
              <a:off x="-1" y="83749"/>
              <a:ext cx="457201" cy="442102"/>
              <a:chOff x="0" y="3739"/>
              <a:chExt cx="457200" cy="442101"/>
            </a:xfrm>
          </p:grpSpPr>
          <p:sp>
            <p:nvSpPr>
              <p:cNvPr id="157" name="Shape"/>
              <p:cNvSpPr/>
              <p:nvPr/>
            </p:nvSpPr>
            <p:spPr>
              <a:xfrm>
                <a:off x="0" y="72389"/>
                <a:ext cx="457200" cy="304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240"/>
                    </a:moveTo>
                    <a:cubicBezTo>
                      <a:pt x="0" y="5029"/>
                      <a:pt x="2418" y="6480"/>
                      <a:pt x="5400" y="6480"/>
                    </a:cubicBezTo>
                    <a:cubicBezTo>
                      <a:pt x="8382" y="6480"/>
                      <a:pt x="10800" y="5029"/>
                      <a:pt x="10800" y="3240"/>
                    </a:cubicBezTo>
                    <a:cubicBezTo>
                      <a:pt x="10800" y="1451"/>
                      <a:pt x="13218" y="0"/>
                      <a:pt x="16200" y="0"/>
                    </a:cubicBezTo>
                    <a:cubicBezTo>
                      <a:pt x="19182" y="0"/>
                      <a:pt x="21600" y="1451"/>
                      <a:pt x="21600" y="3240"/>
                    </a:cubicBezTo>
                    <a:lnTo>
                      <a:pt x="21600" y="18360"/>
                    </a:lnTo>
                    <a:cubicBezTo>
                      <a:pt x="21600" y="16571"/>
                      <a:pt x="19182" y="15120"/>
                      <a:pt x="16200" y="15120"/>
                    </a:cubicBezTo>
                    <a:cubicBezTo>
                      <a:pt x="13218" y="15120"/>
                      <a:pt x="10800" y="16571"/>
                      <a:pt x="10800" y="18360"/>
                    </a:cubicBezTo>
                    <a:cubicBezTo>
                      <a:pt x="10800" y="20149"/>
                      <a:pt x="8382" y="21600"/>
                      <a:pt x="5400" y="21600"/>
                    </a:cubicBezTo>
                    <a:cubicBezTo>
                      <a:pt x="2418" y="21600"/>
                      <a:pt x="0" y="20149"/>
                      <a:pt x="0" y="18360"/>
                    </a:cubicBezTo>
                    <a:close/>
                  </a:path>
                </a:pathLst>
              </a:custGeom>
              <a:solidFill>
                <a:srgbClr val="FF2600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0" dist="63500" dir="2700000">
                  <a:srgbClr val="991200">
                    <a:alpha val="74997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>
                  <a:defRPr sz="2200">
                    <a:solidFill>
                      <a:srgbClr val="000000"/>
                    </a:solidFill>
                    <a:latin typeface="Futura Bold BT"/>
                    <a:ea typeface="Futura Bold BT"/>
                    <a:cs typeface="Futura Bold BT"/>
                    <a:sym typeface="Futura Bold BT"/>
                  </a:defRPr>
                </a:pPr>
              </a:p>
            </p:txBody>
          </p:sp>
          <p:sp>
            <p:nvSpPr>
              <p:cNvPr id="158" name="4"/>
              <p:cNvSpPr txBox="1"/>
              <p:nvPr/>
            </p:nvSpPr>
            <p:spPr>
              <a:xfrm>
                <a:off x="67241" y="3739"/>
                <a:ext cx="322718" cy="44210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91439" tIns="91439" rIns="91439" bIns="91439" numCol="1" anchor="ctr">
                <a:spAutoFit/>
              </a:bodyPr>
              <a:lstStyle>
                <a:lvl1pPr defTabSz="1828800">
                  <a:defRPr sz="1800">
                    <a:solidFill>
                      <a:srgbClr val="000000"/>
                    </a:solidFill>
                  </a:defRPr>
                </a:lvl1pPr>
              </a:lstStyle>
              <a:p>
                <a:pPr/>
                <a:r>
                  <a:t>4</a:t>
                </a:r>
              </a:p>
            </p:txBody>
          </p:sp>
        </p:grpSp>
        <p:grpSp>
          <p:nvGrpSpPr>
            <p:cNvPr id="162" name="Group"/>
            <p:cNvGrpSpPr/>
            <p:nvPr/>
          </p:nvGrpSpPr>
          <p:grpSpPr>
            <a:xfrm>
              <a:off x="793751" y="762000"/>
              <a:ext cx="152401" cy="609600"/>
              <a:chOff x="0" y="0"/>
              <a:chExt cx="152400" cy="609600"/>
            </a:xfrm>
          </p:grpSpPr>
          <p:sp>
            <p:nvSpPr>
              <p:cNvPr id="160" name="Circle"/>
              <p:cNvSpPr/>
              <p:nvPr/>
            </p:nvSpPr>
            <p:spPr>
              <a:xfrm>
                <a:off x="-1" y="0"/>
                <a:ext cx="152401" cy="1524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800">
                  <a:spcBef>
                    <a:spcPts val="1300"/>
                  </a:spcBef>
                  <a:defRPr sz="2200">
                    <a:solidFill>
                      <a:srgbClr val="000000"/>
                    </a:solidFill>
                    <a:latin typeface="Futura Bold BT"/>
                    <a:ea typeface="Futura Bold BT"/>
                    <a:cs typeface="Futura Bold BT"/>
                    <a:sym typeface="Futura Bold BT"/>
                  </a:defRPr>
                </a:pPr>
              </a:p>
            </p:txBody>
          </p:sp>
          <p:sp>
            <p:nvSpPr>
              <p:cNvPr id="161" name="Circle"/>
              <p:cNvSpPr/>
              <p:nvPr/>
            </p:nvSpPr>
            <p:spPr>
              <a:xfrm>
                <a:off x="-1" y="457200"/>
                <a:ext cx="152401" cy="1524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800">
                  <a:spcBef>
                    <a:spcPts val="1300"/>
                  </a:spcBef>
                  <a:defRPr sz="2200">
                    <a:solidFill>
                      <a:srgbClr val="000000"/>
                    </a:solidFill>
                    <a:latin typeface="Futura Bold BT"/>
                    <a:ea typeface="Futura Bold BT"/>
                    <a:cs typeface="Futura Bold BT"/>
                    <a:sym typeface="Futura Bold BT"/>
                  </a:defRPr>
                </a:pPr>
              </a:p>
            </p:txBody>
          </p:sp>
        </p:grpSp>
        <p:grpSp>
          <p:nvGrpSpPr>
            <p:cNvPr id="165" name="Group"/>
            <p:cNvGrpSpPr/>
            <p:nvPr/>
          </p:nvGrpSpPr>
          <p:grpSpPr>
            <a:xfrm>
              <a:off x="3841755" y="762000"/>
              <a:ext cx="152401" cy="609600"/>
              <a:chOff x="0" y="0"/>
              <a:chExt cx="152400" cy="609600"/>
            </a:xfrm>
          </p:grpSpPr>
          <p:sp>
            <p:nvSpPr>
              <p:cNvPr id="163" name="Circle"/>
              <p:cNvSpPr/>
              <p:nvPr/>
            </p:nvSpPr>
            <p:spPr>
              <a:xfrm>
                <a:off x="-1" y="0"/>
                <a:ext cx="152401" cy="1524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800">
                  <a:spcBef>
                    <a:spcPts val="1300"/>
                  </a:spcBef>
                  <a:defRPr sz="2200">
                    <a:solidFill>
                      <a:srgbClr val="000000"/>
                    </a:solidFill>
                    <a:latin typeface="Futura Bold BT"/>
                    <a:ea typeface="Futura Bold BT"/>
                    <a:cs typeface="Futura Bold BT"/>
                    <a:sym typeface="Futura Bold BT"/>
                  </a:defRPr>
                </a:pPr>
              </a:p>
            </p:txBody>
          </p:sp>
          <p:sp>
            <p:nvSpPr>
              <p:cNvPr id="164" name="Circle"/>
              <p:cNvSpPr/>
              <p:nvPr/>
            </p:nvSpPr>
            <p:spPr>
              <a:xfrm>
                <a:off x="-1" y="457200"/>
                <a:ext cx="152401" cy="1524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800">
                  <a:spcBef>
                    <a:spcPts val="1300"/>
                  </a:spcBef>
                  <a:defRPr sz="2200">
                    <a:solidFill>
                      <a:srgbClr val="000000"/>
                    </a:solidFill>
                    <a:latin typeface="Futura Bold BT"/>
                    <a:ea typeface="Futura Bold BT"/>
                    <a:cs typeface="Futura Bold BT"/>
                    <a:sym typeface="Futura Bold BT"/>
                  </a:defRPr>
                </a:pPr>
              </a:p>
            </p:txBody>
          </p:sp>
        </p:grpSp>
      </p:grpSp>
      <p:sp>
        <p:nvSpPr>
          <p:cNvPr id="167" name="Explain the Overall Concept"/>
          <p:cNvSpPr txBox="1"/>
          <p:nvPr/>
        </p:nvSpPr>
        <p:spPr>
          <a:xfrm>
            <a:off x="8376980" y="5050973"/>
            <a:ext cx="3395981" cy="449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b="1" sz="1800">
                <a:solidFill>
                  <a:srgbClr val="000000"/>
                </a:solidFill>
              </a:defRPr>
            </a:lvl1pPr>
          </a:lstStyle>
          <a:p>
            <a:pPr/>
            <a:r>
              <a:t>Explain the Overall Concept</a:t>
            </a:r>
          </a:p>
        </p:txBody>
      </p:sp>
      <p:sp>
        <p:nvSpPr>
          <p:cNvPr id="168" name="Line"/>
          <p:cNvSpPr/>
          <p:nvPr/>
        </p:nvSpPr>
        <p:spPr>
          <a:xfrm flipV="1">
            <a:off x="7924800" y="10058399"/>
            <a:ext cx="476251" cy="342902"/>
          </a:xfrm>
          <a:prstGeom prst="line">
            <a:avLst/>
          </a:prstGeom>
          <a:ln w="762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9" name="Oval"/>
          <p:cNvSpPr/>
          <p:nvPr/>
        </p:nvSpPr>
        <p:spPr>
          <a:xfrm>
            <a:off x="8979707" y="4502406"/>
            <a:ext cx="5029201" cy="2895601"/>
          </a:xfrm>
          <a:prstGeom prst="ellipse">
            <a:avLst/>
          </a:prstGeom>
          <a:ln w="76200">
            <a:solidFill>
              <a:srgbClr val="FF2600"/>
            </a:solidFill>
          </a:ln>
        </p:spPr>
        <p:txBody>
          <a:bodyPr tIns="91439" bIns="91439" anchor="ctr"/>
          <a:lstStyle/>
          <a:p>
            <a:pPr algn="l" defTabSz="1828800">
              <a:spcBef>
                <a:spcPts val="1300"/>
              </a:spcBef>
              <a:defRPr sz="2200">
                <a:solidFill>
                  <a:srgbClr val="000000"/>
                </a:solidFill>
                <a:latin typeface="Futura Bold BT"/>
                <a:ea typeface="Futura Bold BT"/>
                <a:cs typeface="Futura Bold BT"/>
                <a:sym typeface="Futura Bold BT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Class="entr" nodeType="afterEffect" presetSubtype="8" presetID="22" grpId="4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xit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5" dur="2000" fill="hold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9" presetID="15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9" presetID="15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8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12" presetID="15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Class="entr" nodeType="afterEffect" presetSubtype="4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5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8" grpId="9"/>
      <p:bldP build="whole" bldLvl="1" animBg="1" rev="0" advAuto="0" spid="166" grpId="8"/>
      <p:bldP build="whole" bldLvl="1" animBg="1" rev="0" advAuto="0" spid="148" grpId="6"/>
      <p:bldP build="whole" bldLvl="1" animBg="1" rev="0" advAuto="0" spid="155" grpId="7"/>
      <p:bldP build="whole" bldLvl="1" animBg="1" rev="0" advAuto="0" spid="139" grpId="3"/>
      <p:bldP build="whole" bldLvl="1" animBg="1" rev="0" advAuto="0" spid="167" grpId="2"/>
      <p:bldP build="whole" bldLvl="1" animBg="1" rev="0" advAuto="0" spid="169" grpId="4"/>
      <p:bldP build="whole" bldLvl="1" animBg="1" rev="0" advAuto="0" spid="169" grpId="5"/>
      <p:bldP build="whole" bldLvl="1" animBg="1" rev="0" advAuto="0" spid="14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shutterstock_189903233.jpeg" descr="shutterstock_189903233.jpeg"/>
          <p:cNvPicPr>
            <a:picLocks noChangeAspect="1"/>
          </p:cNvPicPr>
          <p:nvPr/>
        </p:nvPicPr>
        <p:blipFill>
          <a:blip r:embed="rId2">
            <a:alphaModFix amt="38133"/>
            <a:extLst/>
          </a:blip>
          <a:srcRect l="0" t="17363" r="2585" b="0"/>
          <a:stretch>
            <a:fillRect/>
          </a:stretch>
        </p:blipFill>
        <p:spPr>
          <a:xfrm>
            <a:off x="-71170" y="-64158"/>
            <a:ext cx="24526341" cy="1384431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Shape 95"/>
          <p:cNvSpPr txBox="1"/>
          <p:nvPr>
            <p:ph type="title"/>
          </p:nvPr>
        </p:nvSpPr>
        <p:spPr>
          <a:xfrm>
            <a:off x="3962400" y="724533"/>
            <a:ext cx="16459200" cy="2286001"/>
          </a:xfrm>
          <a:prstGeom prst="rect">
            <a:avLst/>
          </a:prstGeom>
        </p:spPr>
        <p:txBody>
          <a:bodyPr/>
          <a:lstStyle>
            <a:lvl1pPr algn="ctr">
              <a:defRPr sz="10000"/>
            </a:lvl1pPr>
          </a:lstStyle>
          <a:p>
            <a:pPr/>
            <a:r>
              <a:t>Activity: Egg in the Bottle</a:t>
            </a:r>
          </a:p>
        </p:txBody>
      </p:sp>
      <p:sp>
        <p:nvSpPr>
          <p:cNvPr id="173" name="Questions:…"/>
          <p:cNvSpPr txBox="1"/>
          <p:nvPr/>
        </p:nvSpPr>
        <p:spPr>
          <a:xfrm>
            <a:off x="2634112" y="3916717"/>
            <a:ext cx="19501077" cy="8543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l" defTabSz="1828800">
              <a:defRPr sz="5200">
                <a:solidFill>
                  <a:srgbClr val="000000"/>
                </a:solidFill>
              </a:defRPr>
            </a:pPr>
            <a:r>
              <a:t>Questions:</a:t>
            </a:r>
          </a:p>
          <a:p>
            <a:pPr marL="521368" indent="-521368" algn="l" defTabSz="1828800">
              <a:buSzPct val="100000"/>
              <a:buChar char="•"/>
              <a:defRPr sz="5200">
                <a:solidFill>
                  <a:srgbClr val="000000"/>
                </a:solidFill>
              </a:defRPr>
            </a:pPr>
            <a:r>
              <a:t>Why do you think the egg went into the bottle when the flame was used?</a:t>
            </a:r>
          </a:p>
          <a:p>
            <a:pPr marL="521368" indent="-521368" algn="l" defTabSz="1828800">
              <a:buSzPct val="100000"/>
              <a:buChar char="•"/>
              <a:defRPr sz="5200">
                <a:solidFill>
                  <a:srgbClr val="000000"/>
                </a:solidFill>
              </a:defRPr>
            </a:pPr>
            <a:r>
              <a:t>How is this activity like peer pressure? What is an example of a situation where it is difficult to say no?  </a:t>
            </a:r>
          </a:p>
          <a:p>
            <a:pPr marL="521368" indent="-521368" algn="l" defTabSz="1828800">
              <a:buSzPct val="100000"/>
              <a:buChar char="•"/>
              <a:defRPr sz="5200">
                <a:solidFill>
                  <a:srgbClr val="000000"/>
                </a:solidFill>
              </a:defRPr>
            </a:pPr>
            <a:r>
              <a:t>Are we more susceptible to peer pressure by being in the wrong place at the wrong time? How?</a:t>
            </a:r>
          </a:p>
          <a:p>
            <a:pPr marL="521368" indent="-521368" algn="l" defTabSz="1828800">
              <a:buSzPct val="100000"/>
              <a:buChar char="•"/>
              <a:defRPr sz="5200">
                <a:solidFill>
                  <a:srgbClr val="000000"/>
                </a:solidFill>
              </a:defRPr>
            </a:pPr>
            <a:r>
              <a:t>Why is it harder to say no the longer you are in a situation?</a:t>
            </a:r>
          </a:p>
          <a:p>
            <a:pPr marL="521368" indent="-521368" algn="l" defTabSz="1828800">
              <a:buSzPct val="100000"/>
              <a:buChar char="•"/>
              <a:defRPr sz="5200">
                <a:solidFill>
                  <a:srgbClr val="000000"/>
                </a:solidFill>
              </a:defRPr>
            </a:pPr>
            <a:r>
              <a:t>What can you do to help yourself resist the pressure to do something that might be harmful to you?</a:t>
            </a:r>
          </a:p>
          <a:p>
            <a:pPr marL="521368" indent="-521368" algn="l" defTabSz="1828800">
              <a:buSzPct val="100000"/>
              <a:buChar char="•"/>
              <a:defRPr sz="5200">
                <a:solidFill>
                  <a:srgbClr val="000000"/>
                </a:solidFill>
              </a:defRPr>
            </a:pPr>
            <a:r>
              <a:t>How do you get out of negative peer pressure?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7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000"/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1000"/>
                                        <p:tgtEl>
                                          <p:spTgt spid="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5" dur="1000"/>
                                        <p:tgtEl>
                                          <p:spTgt spid="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0" dur="1000"/>
                                        <p:tgtEl>
                                          <p:spTgt spid="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climbing out.png" descr="climbing ou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65277" y="58036"/>
            <a:ext cx="21053446" cy="13599928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Why is it       difficult       for the crabs          to climb out         of the pot?"/>
          <p:cNvSpPr txBox="1"/>
          <p:nvPr/>
        </p:nvSpPr>
        <p:spPr>
          <a:xfrm>
            <a:off x="9498335" y="8292587"/>
            <a:ext cx="2544287" cy="1833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1828800">
              <a:defRPr b="1" sz="2200">
                <a:solidFill>
                  <a:srgbClr val="000000"/>
                </a:solidFill>
              </a:defRPr>
            </a:pPr>
            <a:r>
              <a:t>Why is it </a:t>
            </a:r>
            <a:br/>
            <a:r>
              <a:t>     difficult </a:t>
            </a:r>
            <a:br/>
            <a:r>
              <a:t>     for the crabs </a:t>
            </a:r>
            <a:br/>
            <a:r>
              <a:t>        to climb out</a:t>
            </a:r>
            <a:br/>
            <a:r>
              <a:t>        of the pot?</a:t>
            </a:r>
          </a:p>
        </p:txBody>
      </p:sp>
      <p:sp>
        <p:nvSpPr>
          <p:cNvPr id="177" name="Warning: if you try to get out you will be Attacked!  .  .  .  Why?"/>
          <p:cNvSpPr txBox="1"/>
          <p:nvPr/>
        </p:nvSpPr>
        <p:spPr>
          <a:xfrm>
            <a:off x="7366000" y="12115800"/>
            <a:ext cx="9582150" cy="551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l" defTabSz="1828800">
              <a:defRPr b="1" sz="2400">
                <a:solidFill>
                  <a:srgbClr val="FF2600"/>
                </a:solidFill>
              </a:defRPr>
            </a:pPr>
            <a:r>
              <a:t>Warning:</a:t>
            </a:r>
            <a:r>
              <a:rPr sz="2200">
                <a:solidFill>
                  <a:srgbClr val="000000"/>
                </a:solidFill>
              </a:rPr>
              <a:t> if you try to get out you will be </a:t>
            </a:r>
            <a:r>
              <a:rPr sz="2200" u="sng"/>
              <a:t>Attacked!</a:t>
            </a:r>
            <a:r>
              <a:rPr sz="2200">
                <a:solidFill>
                  <a:srgbClr val="000000"/>
                </a:solidFill>
              </a:rPr>
              <a:t>  .  .  .  Why?</a:t>
            </a:r>
          </a:p>
        </p:txBody>
      </p:sp>
      <p:sp>
        <p:nvSpPr>
          <p:cNvPr id="178" name="Line"/>
          <p:cNvSpPr/>
          <p:nvPr/>
        </p:nvSpPr>
        <p:spPr>
          <a:xfrm flipH="1" flipV="1">
            <a:off x="12314448" y="11354240"/>
            <a:ext cx="714811" cy="714811"/>
          </a:xfrm>
          <a:prstGeom prst="line">
            <a:avLst/>
          </a:prstGeom>
          <a:ln w="762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183" name="Group"/>
          <p:cNvGrpSpPr/>
          <p:nvPr/>
        </p:nvGrpSpPr>
        <p:grpSpPr>
          <a:xfrm>
            <a:off x="18002250" y="10439400"/>
            <a:ext cx="1270000" cy="1930400"/>
            <a:chOff x="0" y="0"/>
            <a:chExt cx="1270000" cy="1930400"/>
          </a:xfrm>
        </p:grpSpPr>
        <p:sp>
          <p:nvSpPr>
            <p:cNvPr id="179" name="What are the tools I can  use to get out?"/>
            <p:cNvSpPr/>
            <p:nvPr/>
          </p:nvSpPr>
          <p:spPr>
            <a:xfrm>
              <a:off x="0" y="0"/>
              <a:ext cx="1270000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t">
              <a:spAutoFit/>
            </a:bodyPr>
            <a:lstStyle/>
            <a:p>
              <a:pPr algn="l" defTabSz="1828800">
                <a:defRPr b="1" sz="1800">
                  <a:solidFill>
                    <a:srgbClr val="000000"/>
                  </a:solidFill>
                </a:defRPr>
              </a:pPr>
              <a:r>
                <a:t>What are the tools I can </a:t>
              </a:r>
              <a:br/>
              <a:r>
                <a:t>use to get out?</a:t>
              </a:r>
            </a:p>
          </p:txBody>
        </p:sp>
        <p:sp>
          <p:nvSpPr>
            <p:cNvPr id="180" name="Circle"/>
            <p:cNvSpPr/>
            <p:nvPr/>
          </p:nvSpPr>
          <p:spPr>
            <a:xfrm>
              <a:off x="390525" y="863600"/>
              <a:ext cx="152400" cy="152400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1828800">
                <a:spcBef>
                  <a:spcPts val="1300"/>
                </a:spcBef>
                <a:defRPr sz="2200">
                  <a:solidFill>
                    <a:srgbClr val="000000"/>
                  </a:solidFill>
                  <a:latin typeface="Futura Bold BT"/>
                  <a:ea typeface="Futura Bold BT"/>
                  <a:cs typeface="Futura Bold BT"/>
                  <a:sym typeface="Futura Bold BT"/>
                </a:defRPr>
              </a:pPr>
            </a:p>
          </p:txBody>
        </p:sp>
        <p:sp>
          <p:nvSpPr>
            <p:cNvPr id="181" name="Circle"/>
            <p:cNvSpPr/>
            <p:nvPr/>
          </p:nvSpPr>
          <p:spPr>
            <a:xfrm>
              <a:off x="390525" y="1320800"/>
              <a:ext cx="152400" cy="152400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1828800">
                <a:spcBef>
                  <a:spcPts val="1300"/>
                </a:spcBef>
                <a:defRPr sz="2200">
                  <a:solidFill>
                    <a:srgbClr val="000000"/>
                  </a:solidFill>
                  <a:latin typeface="Futura Bold BT"/>
                  <a:ea typeface="Futura Bold BT"/>
                  <a:cs typeface="Futura Bold BT"/>
                  <a:sym typeface="Futura Bold BT"/>
                </a:defRPr>
              </a:pPr>
            </a:p>
          </p:txBody>
        </p:sp>
        <p:sp>
          <p:nvSpPr>
            <p:cNvPr id="182" name="Circle"/>
            <p:cNvSpPr/>
            <p:nvPr/>
          </p:nvSpPr>
          <p:spPr>
            <a:xfrm>
              <a:off x="390525" y="1778000"/>
              <a:ext cx="152400" cy="152400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1828800">
                <a:spcBef>
                  <a:spcPts val="1300"/>
                </a:spcBef>
                <a:defRPr sz="2200">
                  <a:solidFill>
                    <a:srgbClr val="000000"/>
                  </a:solidFill>
                  <a:latin typeface="Futura Bold BT"/>
                  <a:ea typeface="Futura Bold BT"/>
                  <a:cs typeface="Futura Bold BT"/>
                  <a:sym typeface="Futura Bold BT"/>
                </a:defRPr>
              </a:pPr>
            </a:p>
          </p:txBody>
        </p:sp>
      </p:grpSp>
      <p:grpSp>
        <p:nvGrpSpPr>
          <p:cNvPr id="186" name="Group"/>
          <p:cNvGrpSpPr/>
          <p:nvPr/>
        </p:nvGrpSpPr>
        <p:grpSpPr>
          <a:xfrm>
            <a:off x="8255000" y="4599929"/>
            <a:ext cx="457200" cy="442102"/>
            <a:chOff x="0" y="3739"/>
            <a:chExt cx="457200" cy="442101"/>
          </a:xfrm>
        </p:grpSpPr>
        <p:sp>
          <p:nvSpPr>
            <p:cNvPr id="184" name="Shape"/>
            <p:cNvSpPr/>
            <p:nvPr/>
          </p:nvSpPr>
          <p:spPr>
            <a:xfrm>
              <a:off x="0" y="72389"/>
              <a:ext cx="457200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240"/>
                  </a:moveTo>
                  <a:cubicBezTo>
                    <a:pt x="0" y="5029"/>
                    <a:pt x="2418" y="6480"/>
                    <a:pt x="5400" y="6480"/>
                  </a:cubicBezTo>
                  <a:cubicBezTo>
                    <a:pt x="8382" y="6480"/>
                    <a:pt x="10800" y="5029"/>
                    <a:pt x="10800" y="3240"/>
                  </a:cubicBezTo>
                  <a:cubicBezTo>
                    <a:pt x="10800" y="1451"/>
                    <a:pt x="13218" y="0"/>
                    <a:pt x="16200" y="0"/>
                  </a:cubicBezTo>
                  <a:cubicBezTo>
                    <a:pt x="19182" y="0"/>
                    <a:pt x="21600" y="1451"/>
                    <a:pt x="21600" y="3240"/>
                  </a:cubicBezTo>
                  <a:lnTo>
                    <a:pt x="21600" y="18360"/>
                  </a:lnTo>
                  <a:cubicBezTo>
                    <a:pt x="21600" y="16571"/>
                    <a:pt x="19182" y="15120"/>
                    <a:pt x="16200" y="15120"/>
                  </a:cubicBezTo>
                  <a:cubicBezTo>
                    <a:pt x="13218" y="15120"/>
                    <a:pt x="10800" y="16571"/>
                    <a:pt x="10800" y="18360"/>
                  </a:cubicBezTo>
                  <a:cubicBezTo>
                    <a:pt x="10800" y="20149"/>
                    <a:pt x="8382" y="21600"/>
                    <a:pt x="5400" y="21600"/>
                  </a:cubicBezTo>
                  <a:cubicBezTo>
                    <a:pt x="2418" y="21600"/>
                    <a:pt x="0" y="20149"/>
                    <a:pt x="0" y="18360"/>
                  </a:cubicBezTo>
                  <a:close/>
                </a:path>
              </a:pathLst>
            </a:custGeom>
            <a:solidFill>
              <a:srgbClr val="FF2600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0" dist="63500" dir="2700000">
                <a:srgbClr val="991200">
                  <a:alpha val="74997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2200">
                  <a:solidFill>
                    <a:srgbClr val="000000"/>
                  </a:solidFill>
                  <a:latin typeface="Futura Bold BT"/>
                  <a:ea typeface="Futura Bold BT"/>
                  <a:cs typeface="Futura Bold BT"/>
                  <a:sym typeface="Futura Bold BT"/>
                </a:defRPr>
              </a:pPr>
            </a:p>
          </p:txBody>
        </p:sp>
        <p:sp>
          <p:nvSpPr>
            <p:cNvPr id="185" name="1"/>
            <p:cNvSpPr txBox="1"/>
            <p:nvPr/>
          </p:nvSpPr>
          <p:spPr>
            <a:xfrm>
              <a:off x="67241" y="3739"/>
              <a:ext cx="322718" cy="4421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ctr">
              <a:spAutoFit/>
            </a:bodyPr>
            <a:lstStyle>
              <a:lvl1pPr defTabSz="1828800">
                <a:defRPr sz="1800">
                  <a:solidFill>
                    <a:srgbClr val="000000"/>
                  </a:solidFill>
                </a:defRPr>
              </a:lvl1pPr>
            </a:lstStyle>
            <a:p>
              <a:pPr/>
              <a:r>
                <a:t>1</a:t>
              </a:r>
            </a:p>
          </p:txBody>
        </p:sp>
      </p:grpSp>
      <p:grpSp>
        <p:nvGrpSpPr>
          <p:cNvPr id="192" name="Group"/>
          <p:cNvGrpSpPr/>
          <p:nvPr/>
        </p:nvGrpSpPr>
        <p:grpSpPr>
          <a:xfrm>
            <a:off x="2844800" y="2133600"/>
            <a:ext cx="1905000" cy="1422401"/>
            <a:chOff x="0" y="68650"/>
            <a:chExt cx="1905000" cy="1422400"/>
          </a:xfrm>
        </p:grpSpPr>
        <p:sp>
          <p:nvSpPr>
            <p:cNvPr id="187" name="What is the “POT” that you are in?"/>
            <p:cNvSpPr/>
            <p:nvPr/>
          </p:nvSpPr>
          <p:spPr>
            <a:xfrm>
              <a:off x="635000" y="68650"/>
              <a:ext cx="1270000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t">
              <a:spAutoFit/>
            </a:bodyPr>
            <a:lstStyle/>
            <a:p>
              <a:pPr algn="l" defTabSz="1828800">
                <a:defRPr b="1" sz="1800">
                  <a:solidFill>
                    <a:srgbClr val="000000"/>
                  </a:solidFill>
                </a:defRPr>
              </a:pPr>
              <a:r>
                <a:t>What is the </a:t>
              </a:r>
              <a:r>
                <a:t>“</a:t>
              </a:r>
              <a:r>
                <a:t>POT</a:t>
              </a:r>
              <a:r>
                <a:t>”</a:t>
              </a:r>
              <a:r>
                <a:t> that you are in?</a:t>
              </a:r>
            </a:p>
          </p:txBody>
        </p:sp>
        <p:sp>
          <p:nvSpPr>
            <p:cNvPr id="188" name="Circle"/>
            <p:cNvSpPr/>
            <p:nvPr/>
          </p:nvSpPr>
          <p:spPr>
            <a:xfrm>
              <a:off x="841375" y="589350"/>
              <a:ext cx="152400" cy="152401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1828800">
                <a:spcBef>
                  <a:spcPts val="1300"/>
                </a:spcBef>
                <a:defRPr sz="2200">
                  <a:solidFill>
                    <a:srgbClr val="000000"/>
                  </a:solidFill>
                  <a:latin typeface="Futura Bold BT"/>
                  <a:ea typeface="Futura Bold BT"/>
                  <a:cs typeface="Futura Bold BT"/>
                  <a:sym typeface="Futura Bold BT"/>
                </a:defRPr>
              </a:pPr>
            </a:p>
          </p:txBody>
        </p:sp>
        <p:grpSp>
          <p:nvGrpSpPr>
            <p:cNvPr id="191" name="Group"/>
            <p:cNvGrpSpPr/>
            <p:nvPr/>
          </p:nvGrpSpPr>
          <p:grpSpPr>
            <a:xfrm>
              <a:off x="0" y="68650"/>
              <a:ext cx="1498600" cy="1422401"/>
              <a:chOff x="0" y="68650"/>
              <a:chExt cx="1498600" cy="1422400"/>
            </a:xfrm>
          </p:grpSpPr>
          <p:sp>
            <p:nvSpPr>
              <p:cNvPr id="189" name="Shape"/>
              <p:cNvSpPr/>
              <p:nvPr/>
            </p:nvSpPr>
            <p:spPr>
              <a:xfrm>
                <a:off x="0" y="68650"/>
                <a:ext cx="457200" cy="304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240"/>
                    </a:moveTo>
                    <a:cubicBezTo>
                      <a:pt x="0" y="5029"/>
                      <a:pt x="2418" y="6480"/>
                      <a:pt x="5400" y="6480"/>
                    </a:cubicBezTo>
                    <a:cubicBezTo>
                      <a:pt x="8382" y="6480"/>
                      <a:pt x="10800" y="5029"/>
                      <a:pt x="10800" y="3240"/>
                    </a:cubicBezTo>
                    <a:cubicBezTo>
                      <a:pt x="10800" y="1451"/>
                      <a:pt x="13218" y="0"/>
                      <a:pt x="16200" y="0"/>
                    </a:cubicBezTo>
                    <a:cubicBezTo>
                      <a:pt x="19182" y="0"/>
                      <a:pt x="21600" y="1451"/>
                      <a:pt x="21600" y="3240"/>
                    </a:cubicBezTo>
                    <a:lnTo>
                      <a:pt x="21600" y="18360"/>
                    </a:lnTo>
                    <a:cubicBezTo>
                      <a:pt x="21600" y="16571"/>
                      <a:pt x="19182" y="15120"/>
                      <a:pt x="16200" y="15120"/>
                    </a:cubicBezTo>
                    <a:cubicBezTo>
                      <a:pt x="13218" y="15120"/>
                      <a:pt x="10800" y="16571"/>
                      <a:pt x="10800" y="18360"/>
                    </a:cubicBezTo>
                    <a:cubicBezTo>
                      <a:pt x="10800" y="20149"/>
                      <a:pt x="8382" y="21600"/>
                      <a:pt x="5400" y="21600"/>
                    </a:cubicBezTo>
                    <a:cubicBezTo>
                      <a:pt x="2418" y="21600"/>
                      <a:pt x="0" y="20149"/>
                      <a:pt x="0" y="18360"/>
                    </a:cubicBezTo>
                    <a:close/>
                  </a:path>
                </a:pathLst>
              </a:custGeom>
              <a:solidFill>
                <a:srgbClr val="FF2600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0" dist="63500" dir="2700000">
                  <a:srgbClr val="991200">
                    <a:alpha val="74997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>
                  <a:defRPr sz="2200">
                    <a:solidFill>
                      <a:srgbClr val="000000"/>
                    </a:solidFill>
                    <a:latin typeface="Futura Bold BT"/>
                    <a:ea typeface="Futura Bold BT"/>
                    <a:cs typeface="Futura Bold BT"/>
                    <a:sym typeface="Futura Bold BT"/>
                  </a:defRPr>
                </a:pPr>
              </a:p>
            </p:txBody>
          </p:sp>
          <p:sp>
            <p:nvSpPr>
              <p:cNvPr id="190" name="2"/>
              <p:cNvSpPr/>
              <p:nvPr/>
            </p:nvSpPr>
            <p:spPr>
              <a:xfrm>
                <a:off x="228600" y="221050"/>
                <a:ext cx="1270000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91439" tIns="91439" rIns="91439" bIns="91439" numCol="1" anchor="ctr">
                <a:spAutoFit/>
              </a:bodyPr>
              <a:lstStyle>
                <a:lvl1pPr defTabSz="1828800">
                  <a:defRPr sz="1800">
                    <a:solidFill>
                      <a:srgbClr val="000000"/>
                    </a:solidFill>
                  </a:defRPr>
                </a:lvl1pPr>
              </a:lstStyle>
              <a:p>
                <a:pPr/>
                <a:r>
                  <a:t>2</a:t>
                </a:r>
              </a:p>
            </p:txBody>
          </p:sp>
        </p:grpSp>
      </p:grpSp>
      <p:grpSp>
        <p:nvGrpSpPr>
          <p:cNvPr id="199" name="Group"/>
          <p:cNvGrpSpPr/>
          <p:nvPr/>
        </p:nvGrpSpPr>
        <p:grpSpPr>
          <a:xfrm>
            <a:off x="2794000" y="3505199"/>
            <a:ext cx="1803400" cy="1676401"/>
            <a:chOff x="0" y="68650"/>
            <a:chExt cx="1803400" cy="1676399"/>
          </a:xfrm>
        </p:grpSpPr>
        <p:sp>
          <p:nvSpPr>
            <p:cNvPr id="193" name="When I get in trouble (or in the pot)…"/>
            <p:cNvSpPr/>
            <p:nvPr/>
          </p:nvSpPr>
          <p:spPr>
            <a:xfrm>
              <a:off x="533400" y="68650"/>
              <a:ext cx="1270000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t">
              <a:spAutoFit/>
            </a:bodyPr>
            <a:lstStyle/>
            <a:p>
              <a:pPr algn="l" defTabSz="1828800">
                <a:defRPr b="1" sz="1800">
                  <a:solidFill>
                    <a:srgbClr val="000000"/>
                  </a:solidFill>
                </a:defRPr>
              </a:pPr>
              <a:r>
                <a:t>When I get in trouble (or in the pot)</a:t>
              </a:r>
            </a:p>
            <a:p>
              <a:pPr algn="l" defTabSz="1828800">
                <a:defRPr b="1" sz="1800">
                  <a:solidFill>
                    <a:srgbClr val="000000"/>
                  </a:solidFill>
                </a:defRPr>
              </a:pPr>
              <a:r>
                <a:t>am I keeping others in, or myself?</a:t>
              </a:r>
            </a:p>
            <a:p>
              <a:pPr algn="l" defTabSz="1828800">
                <a:defRPr b="1" sz="1800">
                  <a:solidFill>
                    <a:srgbClr val="000000"/>
                  </a:solidFill>
                </a:defRPr>
              </a:pPr>
              <a:r>
                <a:t>How?</a:t>
              </a:r>
            </a:p>
          </p:txBody>
        </p:sp>
        <p:sp>
          <p:nvSpPr>
            <p:cNvPr id="194" name="Circle"/>
            <p:cNvSpPr/>
            <p:nvPr/>
          </p:nvSpPr>
          <p:spPr>
            <a:xfrm>
              <a:off x="774700" y="1592650"/>
              <a:ext cx="152400" cy="152401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1828800">
                <a:spcBef>
                  <a:spcPts val="1300"/>
                </a:spcBef>
                <a:defRPr sz="2200">
                  <a:solidFill>
                    <a:srgbClr val="000000"/>
                  </a:solidFill>
                  <a:latin typeface="Futura Bold BT"/>
                  <a:ea typeface="Futura Bold BT"/>
                  <a:cs typeface="Futura Bold BT"/>
                  <a:sym typeface="Futura Bold BT"/>
                </a:defRPr>
              </a:pPr>
            </a:p>
          </p:txBody>
        </p:sp>
        <p:sp>
          <p:nvSpPr>
            <p:cNvPr id="195" name="Circle"/>
            <p:cNvSpPr/>
            <p:nvPr/>
          </p:nvSpPr>
          <p:spPr>
            <a:xfrm>
              <a:off x="774700" y="1135450"/>
              <a:ext cx="152400" cy="152401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1828800">
                <a:spcBef>
                  <a:spcPts val="1300"/>
                </a:spcBef>
                <a:defRPr sz="2200">
                  <a:solidFill>
                    <a:srgbClr val="000000"/>
                  </a:solidFill>
                  <a:latin typeface="Futura Bold BT"/>
                  <a:ea typeface="Futura Bold BT"/>
                  <a:cs typeface="Futura Bold BT"/>
                  <a:sym typeface="Futura Bold BT"/>
                </a:defRPr>
              </a:pPr>
            </a:p>
          </p:txBody>
        </p:sp>
        <p:grpSp>
          <p:nvGrpSpPr>
            <p:cNvPr id="198" name="Group"/>
            <p:cNvGrpSpPr/>
            <p:nvPr/>
          </p:nvGrpSpPr>
          <p:grpSpPr>
            <a:xfrm>
              <a:off x="0" y="68650"/>
              <a:ext cx="1498600" cy="1422401"/>
              <a:chOff x="0" y="68650"/>
              <a:chExt cx="1498600" cy="1422400"/>
            </a:xfrm>
          </p:grpSpPr>
          <p:sp>
            <p:nvSpPr>
              <p:cNvPr id="196" name="Shape"/>
              <p:cNvSpPr/>
              <p:nvPr/>
            </p:nvSpPr>
            <p:spPr>
              <a:xfrm>
                <a:off x="0" y="68650"/>
                <a:ext cx="457200" cy="304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240"/>
                    </a:moveTo>
                    <a:cubicBezTo>
                      <a:pt x="0" y="5029"/>
                      <a:pt x="2418" y="6480"/>
                      <a:pt x="5400" y="6480"/>
                    </a:cubicBezTo>
                    <a:cubicBezTo>
                      <a:pt x="8382" y="6480"/>
                      <a:pt x="10800" y="5029"/>
                      <a:pt x="10800" y="3240"/>
                    </a:cubicBezTo>
                    <a:cubicBezTo>
                      <a:pt x="10800" y="1451"/>
                      <a:pt x="13218" y="0"/>
                      <a:pt x="16200" y="0"/>
                    </a:cubicBezTo>
                    <a:cubicBezTo>
                      <a:pt x="19182" y="0"/>
                      <a:pt x="21600" y="1451"/>
                      <a:pt x="21600" y="3240"/>
                    </a:cubicBezTo>
                    <a:lnTo>
                      <a:pt x="21600" y="18360"/>
                    </a:lnTo>
                    <a:cubicBezTo>
                      <a:pt x="21600" y="16571"/>
                      <a:pt x="19182" y="15120"/>
                      <a:pt x="16200" y="15120"/>
                    </a:cubicBezTo>
                    <a:cubicBezTo>
                      <a:pt x="13218" y="15120"/>
                      <a:pt x="10800" y="16571"/>
                      <a:pt x="10800" y="18360"/>
                    </a:cubicBezTo>
                    <a:cubicBezTo>
                      <a:pt x="10800" y="20149"/>
                      <a:pt x="8382" y="21600"/>
                      <a:pt x="5400" y="21600"/>
                    </a:cubicBezTo>
                    <a:cubicBezTo>
                      <a:pt x="2418" y="21600"/>
                      <a:pt x="0" y="20149"/>
                      <a:pt x="0" y="18360"/>
                    </a:cubicBezTo>
                    <a:close/>
                  </a:path>
                </a:pathLst>
              </a:custGeom>
              <a:solidFill>
                <a:srgbClr val="FF2600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0" dist="63500" dir="2700000">
                  <a:srgbClr val="991200">
                    <a:alpha val="74997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>
                  <a:defRPr sz="2200">
                    <a:solidFill>
                      <a:srgbClr val="000000"/>
                    </a:solidFill>
                    <a:latin typeface="Futura Bold BT"/>
                    <a:ea typeface="Futura Bold BT"/>
                    <a:cs typeface="Futura Bold BT"/>
                    <a:sym typeface="Futura Bold BT"/>
                  </a:defRPr>
                </a:pPr>
              </a:p>
            </p:txBody>
          </p:sp>
          <p:sp>
            <p:nvSpPr>
              <p:cNvPr id="197" name="3"/>
              <p:cNvSpPr/>
              <p:nvPr/>
            </p:nvSpPr>
            <p:spPr>
              <a:xfrm>
                <a:off x="228600" y="221050"/>
                <a:ext cx="1270000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91439" tIns="91439" rIns="91439" bIns="91439" numCol="1" anchor="ctr">
                <a:spAutoFit/>
              </a:bodyPr>
              <a:lstStyle>
                <a:lvl1pPr defTabSz="1828800">
                  <a:defRPr sz="1800">
                    <a:solidFill>
                      <a:srgbClr val="000000"/>
                    </a:solidFill>
                  </a:defRPr>
                </a:lvl1pPr>
              </a:lstStyle>
              <a:p>
                <a:pPr/>
                <a:r>
                  <a:t>3</a:t>
                </a:r>
              </a:p>
            </p:txBody>
          </p:sp>
        </p:grpSp>
      </p:grpSp>
      <p:sp>
        <p:nvSpPr>
          <p:cNvPr id="200" name="Line"/>
          <p:cNvSpPr/>
          <p:nvPr/>
        </p:nvSpPr>
        <p:spPr>
          <a:xfrm flipH="1">
            <a:off x="13049727" y="3986472"/>
            <a:ext cx="457201" cy="666751"/>
          </a:xfrm>
          <a:prstGeom prst="line">
            <a:avLst/>
          </a:prstGeom>
          <a:ln w="762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208" name="Group"/>
          <p:cNvGrpSpPr/>
          <p:nvPr/>
        </p:nvGrpSpPr>
        <p:grpSpPr>
          <a:xfrm>
            <a:off x="13144500" y="3276600"/>
            <a:ext cx="1866900" cy="1422401"/>
            <a:chOff x="0" y="68650"/>
            <a:chExt cx="1866900" cy="1422400"/>
          </a:xfrm>
        </p:grpSpPr>
        <p:sp>
          <p:nvSpPr>
            <p:cNvPr id="201" name="Who wants to see “Me”…"/>
            <p:cNvSpPr/>
            <p:nvPr/>
          </p:nvSpPr>
          <p:spPr>
            <a:xfrm>
              <a:off x="596900" y="144850"/>
              <a:ext cx="1270000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t">
              <a:spAutoFit/>
            </a:bodyPr>
            <a:lstStyle/>
            <a:p>
              <a:pPr algn="l" defTabSz="1828800">
                <a:defRPr b="1" sz="1800">
                  <a:solidFill>
                    <a:srgbClr val="000000"/>
                  </a:solidFill>
                </a:defRPr>
              </a:pPr>
              <a:r>
                <a:t>Who wants to see </a:t>
              </a:r>
              <a:r>
                <a:t>“</a:t>
              </a:r>
              <a:r>
                <a:t>Me</a:t>
              </a:r>
              <a:r>
                <a:t>”</a:t>
              </a:r>
            </a:p>
            <a:p>
              <a:pPr algn="l" defTabSz="1828800">
                <a:defRPr b="1" sz="1800">
                  <a:solidFill>
                    <a:srgbClr val="000000"/>
                  </a:solidFill>
                </a:defRPr>
              </a:pPr>
              <a:r>
                <a:t>climb out?  Why?</a:t>
              </a:r>
            </a:p>
          </p:txBody>
        </p:sp>
        <p:grpSp>
          <p:nvGrpSpPr>
            <p:cNvPr id="204" name="Group"/>
            <p:cNvGrpSpPr/>
            <p:nvPr/>
          </p:nvGrpSpPr>
          <p:grpSpPr>
            <a:xfrm>
              <a:off x="901700" y="856050"/>
              <a:ext cx="152400" cy="609601"/>
              <a:chOff x="0" y="0"/>
              <a:chExt cx="152400" cy="609600"/>
            </a:xfrm>
          </p:grpSpPr>
          <p:sp>
            <p:nvSpPr>
              <p:cNvPr id="202" name="Circle"/>
              <p:cNvSpPr/>
              <p:nvPr/>
            </p:nvSpPr>
            <p:spPr>
              <a:xfrm>
                <a:off x="0" y="0"/>
                <a:ext cx="152400" cy="1524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800">
                  <a:spcBef>
                    <a:spcPts val="1300"/>
                  </a:spcBef>
                  <a:defRPr sz="2200">
                    <a:solidFill>
                      <a:srgbClr val="000000"/>
                    </a:solidFill>
                    <a:latin typeface="Futura Bold BT"/>
                    <a:ea typeface="Futura Bold BT"/>
                    <a:cs typeface="Futura Bold BT"/>
                    <a:sym typeface="Futura Bold BT"/>
                  </a:defRPr>
                </a:pPr>
              </a:p>
            </p:txBody>
          </p:sp>
          <p:sp>
            <p:nvSpPr>
              <p:cNvPr id="203" name="Circle"/>
              <p:cNvSpPr/>
              <p:nvPr/>
            </p:nvSpPr>
            <p:spPr>
              <a:xfrm>
                <a:off x="0" y="457200"/>
                <a:ext cx="152400" cy="1524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800">
                  <a:spcBef>
                    <a:spcPts val="1300"/>
                  </a:spcBef>
                  <a:defRPr sz="2200">
                    <a:solidFill>
                      <a:srgbClr val="000000"/>
                    </a:solidFill>
                    <a:latin typeface="Futura Bold BT"/>
                    <a:ea typeface="Futura Bold BT"/>
                    <a:cs typeface="Futura Bold BT"/>
                    <a:sym typeface="Futura Bold BT"/>
                  </a:defRPr>
                </a:pPr>
              </a:p>
            </p:txBody>
          </p:sp>
        </p:grpSp>
        <p:grpSp>
          <p:nvGrpSpPr>
            <p:cNvPr id="207" name="Group"/>
            <p:cNvGrpSpPr/>
            <p:nvPr/>
          </p:nvGrpSpPr>
          <p:grpSpPr>
            <a:xfrm>
              <a:off x="0" y="68650"/>
              <a:ext cx="1498600" cy="1422401"/>
              <a:chOff x="0" y="68650"/>
              <a:chExt cx="1498600" cy="1422400"/>
            </a:xfrm>
          </p:grpSpPr>
          <p:sp>
            <p:nvSpPr>
              <p:cNvPr id="205" name="Shape"/>
              <p:cNvSpPr/>
              <p:nvPr/>
            </p:nvSpPr>
            <p:spPr>
              <a:xfrm>
                <a:off x="0" y="68650"/>
                <a:ext cx="457200" cy="304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240"/>
                    </a:moveTo>
                    <a:cubicBezTo>
                      <a:pt x="0" y="5029"/>
                      <a:pt x="2418" y="6480"/>
                      <a:pt x="5400" y="6480"/>
                    </a:cubicBezTo>
                    <a:cubicBezTo>
                      <a:pt x="8382" y="6480"/>
                      <a:pt x="10800" y="5029"/>
                      <a:pt x="10800" y="3240"/>
                    </a:cubicBezTo>
                    <a:cubicBezTo>
                      <a:pt x="10800" y="1451"/>
                      <a:pt x="13218" y="0"/>
                      <a:pt x="16200" y="0"/>
                    </a:cubicBezTo>
                    <a:cubicBezTo>
                      <a:pt x="19182" y="0"/>
                      <a:pt x="21600" y="1451"/>
                      <a:pt x="21600" y="3240"/>
                    </a:cubicBezTo>
                    <a:lnTo>
                      <a:pt x="21600" y="18360"/>
                    </a:lnTo>
                    <a:cubicBezTo>
                      <a:pt x="21600" y="16571"/>
                      <a:pt x="19182" y="15120"/>
                      <a:pt x="16200" y="15120"/>
                    </a:cubicBezTo>
                    <a:cubicBezTo>
                      <a:pt x="13218" y="15120"/>
                      <a:pt x="10800" y="16571"/>
                      <a:pt x="10800" y="18360"/>
                    </a:cubicBezTo>
                    <a:cubicBezTo>
                      <a:pt x="10800" y="20149"/>
                      <a:pt x="8382" y="21600"/>
                      <a:pt x="5400" y="21600"/>
                    </a:cubicBezTo>
                    <a:cubicBezTo>
                      <a:pt x="2418" y="21600"/>
                      <a:pt x="0" y="20149"/>
                      <a:pt x="0" y="18360"/>
                    </a:cubicBezTo>
                    <a:close/>
                  </a:path>
                </a:pathLst>
              </a:custGeom>
              <a:solidFill>
                <a:srgbClr val="FF2600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0" dist="63500" dir="2700000">
                  <a:srgbClr val="991200">
                    <a:alpha val="74997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>
                  <a:defRPr sz="2200">
                    <a:solidFill>
                      <a:srgbClr val="000000"/>
                    </a:solidFill>
                    <a:latin typeface="Futura Bold BT"/>
                    <a:ea typeface="Futura Bold BT"/>
                    <a:cs typeface="Futura Bold BT"/>
                    <a:sym typeface="Futura Bold BT"/>
                  </a:defRPr>
                </a:pPr>
              </a:p>
            </p:txBody>
          </p:sp>
          <p:sp>
            <p:nvSpPr>
              <p:cNvPr id="206" name="5"/>
              <p:cNvSpPr/>
              <p:nvPr/>
            </p:nvSpPr>
            <p:spPr>
              <a:xfrm>
                <a:off x="228600" y="221050"/>
                <a:ext cx="1270000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91439" tIns="91439" rIns="91439" bIns="91439" numCol="1" anchor="ctr">
                <a:spAutoFit/>
              </a:bodyPr>
              <a:lstStyle>
                <a:lvl1pPr defTabSz="1828800">
                  <a:defRPr sz="1800">
                    <a:solidFill>
                      <a:srgbClr val="000000"/>
                    </a:solidFill>
                  </a:defRPr>
                </a:lvl1pPr>
              </a:lstStyle>
              <a:p>
                <a:pPr/>
                <a:r>
                  <a:t>5</a:t>
                </a:r>
              </a:p>
            </p:txBody>
          </p:sp>
        </p:grpSp>
      </p:grpSp>
      <p:grpSp>
        <p:nvGrpSpPr>
          <p:cNvPr id="217" name="Group"/>
          <p:cNvGrpSpPr/>
          <p:nvPr/>
        </p:nvGrpSpPr>
        <p:grpSpPr>
          <a:xfrm>
            <a:off x="16179800" y="7219950"/>
            <a:ext cx="1879600" cy="2025650"/>
            <a:chOff x="0" y="0"/>
            <a:chExt cx="1879600" cy="2025650"/>
          </a:xfrm>
        </p:grpSpPr>
        <p:grpSp>
          <p:nvGrpSpPr>
            <p:cNvPr id="213" name="Group"/>
            <p:cNvGrpSpPr/>
            <p:nvPr/>
          </p:nvGrpSpPr>
          <p:grpSpPr>
            <a:xfrm>
              <a:off x="609600" y="0"/>
              <a:ext cx="1270000" cy="2025650"/>
              <a:chOff x="0" y="0"/>
              <a:chExt cx="1270000" cy="2025650"/>
            </a:xfrm>
          </p:grpSpPr>
          <p:sp>
            <p:nvSpPr>
              <p:cNvPr id="209" name="What will my future be  like when I get out?"/>
              <p:cNvSpPr/>
              <p:nvPr/>
            </p:nvSpPr>
            <p:spPr>
              <a:xfrm>
                <a:off x="0" y="0"/>
                <a:ext cx="1270000" cy="12700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91439" tIns="91439" rIns="91439" bIns="91439" numCol="1" anchor="t">
                <a:spAutoFit/>
              </a:bodyPr>
              <a:lstStyle/>
              <a:p>
                <a:pPr algn="l" defTabSz="1828800">
                  <a:defRPr b="1" sz="1800">
                    <a:solidFill>
                      <a:srgbClr val="000000"/>
                    </a:solidFill>
                  </a:defRPr>
                </a:pPr>
                <a:r>
                  <a:t>What will my future be </a:t>
                </a:r>
                <a:br/>
                <a:r>
                  <a:t>like when I get out?</a:t>
                </a:r>
              </a:p>
            </p:txBody>
          </p:sp>
          <p:sp>
            <p:nvSpPr>
              <p:cNvPr id="210" name="Circle"/>
              <p:cNvSpPr/>
              <p:nvPr/>
            </p:nvSpPr>
            <p:spPr>
              <a:xfrm>
                <a:off x="457200" y="958850"/>
                <a:ext cx="152400" cy="1524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800">
                  <a:spcBef>
                    <a:spcPts val="1300"/>
                  </a:spcBef>
                  <a:defRPr sz="2200">
                    <a:solidFill>
                      <a:srgbClr val="000000"/>
                    </a:solidFill>
                    <a:latin typeface="Futura Bold BT"/>
                    <a:ea typeface="Futura Bold BT"/>
                    <a:cs typeface="Futura Bold BT"/>
                    <a:sym typeface="Futura Bold BT"/>
                  </a:defRPr>
                </a:pPr>
              </a:p>
            </p:txBody>
          </p:sp>
          <p:sp>
            <p:nvSpPr>
              <p:cNvPr id="211" name="Circle"/>
              <p:cNvSpPr/>
              <p:nvPr/>
            </p:nvSpPr>
            <p:spPr>
              <a:xfrm>
                <a:off x="457200" y="1416050"/>
                <a:ext cx="152400" cy="1524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800">
                  <a:spcBef>
                    <a:spcPts val="1300"/>
                  </a:spcBef>
                  <a:defRPr sz="2200">
                    <a:solidFill>
                      <a:srgbClr val="000000"/>
                    </a:solidFill>
                    <a:latin typeface="Futura Bold BT"/>
                    <a:ea typeface="Futura Bold BT"/>
                    <a:cs typeface="Futura Bold BT"/>
                    <a:sym typeface="Futura Bold BT"/>
                  </a:defRPr>
                </a:pPr>
              </a:p>
            </p:txBody>
          </p:sp>
          <p:sp>
            <p:nvSpPr>
              <p:cNvPr id="212" name="Circle"/>
              <p:cNvSpPr/>
              <p:nvPr/>
            </p:nvSpPr>
            <p:spPr>
              <a:xfrm>
                <a:off x="457200" y="1873250"/>
                <a:ext cx="152400" cy="1524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800">
                  <a:spcBef>
                    <a:spcPts val="1300"/>
                  </a:spcBef>
                  <a:defRPr sz="2200">
                    <a:solidFill>
                      <a:srgbClr val="000000"/>
                    </a:solidFill>
                    <a:latin typeface="Futura Bold BT"/>
                    <a:ea typeface="Futura Bold BT"/>
                    <a:cs typeface="Futura Bold BT"/>
                    <a:sym typeface="Futura Bold BT"/>
                  </a:defRPr>
                </a:pPr>
              </a:p>
            </p:txBody>
          </p:sp>
        </p:grpSp>
        <p:grpSp>
          <p:nvGrpSpPr>
            <p:cNvPr id="216" name="Group"/>
            <p:cNvGrpSpPr/>
            <p:nvPr/>
          </p:nvGrpSpPr>
          <p:grpSpPr>
            <a:xfrm>
              <a:off x="0" y="196850"/>
              <a:ext cx="1498600" cy="1422401"/>
              <a:chOff x="0" y="72389"/>
              <a:chExt cx="1498600" cy="1422400"/>
            </a:xfrm>
          </p:grpSpPr>
          <p:sp>
            <p:nvSpPr>
              <p:cNvPr id="214" name="Shape"/>
              <p:cNvSpPr/>
              <p:nvPr/>
            </p:nvSpPr>
            <p:spPr>
              <a:xfrm>
                <a:off x="0" y="72389"/>
                <a:ext cx="457200" cy="304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240"/>
                    </a:moveTo>
                    <a:cubicBezTo>
                      <a:pt x="0" y="5029"/>
                      <a:pt x="2418" y="6480"/>
                      <a:pt x="5400" y="6480"/>
                    </a:cubicBezTo>
                    <a:cubicBezTo>
                      <a:pt x="8382" y="6480"/>
                      <a:pt x="10800" y="5029"/>
                      <a:pt x="10800" y="3240"/>
                    </a:cubicBezTo>
                    <a:cubicBezTo>
                      <a:pt x="10800" y="1451"/>
                      <a:pt x="13218" y="0"/>
                      <a:pt x="16200" y="0"/>
                    </a:cubicBezTo>
                    <a:cubicBezTo>
                      <a:pt x="19182" y="0"/>
                      <a:pt x="21600" y="1451"/>
                      <a:pt x="21600" y="3240"/>
                    </a:cubicBezTo>
                    <a:lnTo>
                      <a:pt x="21600" y="18360"/>
                    </a:lnTo>
                    <a:cubicBezTo>
                      <a:pt x="21600" y="16571"/>
                      <a:pt x="19182" y="15120"/>
                      <a:pt x="16200" y="15120"/>
                    </a:cubicBezTo>
                    <a:cubicBezTo>
                      <a:pt x="13218" y="15120"/>
                      <a:pt x="10800" y="16571"/>
                      <a:pt x="10800" y="18360"/>
                    </a:cubicBezTo>
                    <a:cubicBezTo>
                      <a:pt x="10800" y="20149"/>
                      <a:pt x="8382" y="21600"/>
                      <a:pt x="5400" y="21600"/>
                    </a:cubicBezTo>
                    <a:cubicBezTo>
                      <a:pt x="2418" y="21600"/>
                      <a:pt x="0" y="20149"/>
                      <a:pt x="0" y="18360"/>
                    </a:cubicBezTo>
                    <a:close/>
                  </a:path>
                </a:pathLst>
              </a:custGeom>
              <a:solidFill>
                <a:srgbClr val="FF2600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0" dist="63500" dir="2700000">
                  <a:srgbClr val="991200">
                    <a:alpha val="74997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>
                  <a:defRPr sz="2200">
                    <a:solidFill>
                      <a:srgbClr val="000000"/>
                    </a:solidFill>
                    <a:latin typeface="Futura Bold BT"/>
                    <a:ea typeface="Futura Bold BT"/>
                    <a:cs typeface="Futura Bold BT"/>
                    <a:sym typeface="Futura Bold BT"/>
                  </a:defRPr>
                </a:pPr>
              </a:p>
            </p:txBody>
          </p:sp>
          <p:sp>
            <p:nvSpPr>
              <p:cNvPr id="215" name="9"/>
              <p:cNvSpPr/>
              <p:nvPr/>
            </p:nvSpPr>
            <p:spPr>
              <a:xfrm>
                <a:off x="228600" y="224789"/>
                <a:ext cx="1270000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91439" tIns="91439" rIns="91439" bIns="91439" numCol="1" anchor="ctr">
                <a:spAutoFit/>
              </a:bodyPr>
              <a:lstStyle>
                <a:lvl1pPr defTabSz="1828800">
                  <a:defRPr sz="1800">
                    <a:solidFill>
                      <a:srgbClr val="000000"/>
                    </a:solidFill>
                    <a:latin typeface="Futura Medium BT"/>
                    <a:ea typeface="Futura Medium BT"/>
                    <a:cs typeface="Futura Medium BT"/>
                    <a:sym typeface="Futura Medium BT"/>
                  </a:defRPr>
                </a:lvl1pPr>
              </a:lstStyle>
              <a:p>
                <a:pPr/>
                <a:r>
                  <a:t>9</a:t>
                </a:r>
              </a:p>
            </p:txBody>
          </p:sp>
        </p:grpSp>
      </p:grpSp>
      <p:grpSp>
        <p:nvGrpSpPr>
          <p:cNvPr id="220" name="Group"/>
          <p:cNvGrpSpPr/>
          <p:nvPr/>
        </p:nvGrpSpPr>
        <p:grpSpPr>
          <a:xfrm>
            <a:off x="17480635" y="10214609"/>
            <a:ext cx="471731" cy="449581"/>
            <a:chOff x="0" y="0"/>
            <a:chExt cx="471730" cy="449580"/>
          </a:xfrm>
        </p:grpSpPr>
        <p:sp>
          <p:nvSpPr>
            <p:cNvPr id="218" name="Shape"/>
            <p:cNvSpPr/>
            <p:nvPr/>
          </p:nvSpPr>
          <p:spPr>
            <a:xfrm>
              <a:off x="7265" y="72389"/>
              <a:ext cx="45720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240"/>
                  </a:moveTo>
                  <a:cubicBezTo>
                    <a:pt x="0" y="5029"/>
                    <a:pt x="2418" y="6480"/>
                    <a:pt x="5400" y="6480"/>
                  </a:cubicBezTo>
                  <a:cubicBezTo>
                    <a:pt x="8382" y="6480"/>
                    <a:pt x="10800" y="5029"/>
                    <a:pt x="10800" y="3240"/>
                  </a:cubicBezTo>
                  <a:cubicBezTo>
                    <a:pt x="10800" y="1451"/>
                    <a:pt x="13218" y="0"/>
                    <a:pt x="16200" y="0"/>
                  </a:cubicBezTo>
                  <a:cubicBezTo>
                    <a:pt x="19182" y="0"/>
                    <a:pt x="21600" y="1451"/>
                    <a:pt x="21600" y="3240"/>
                  </a:cubicBezTo>
                  <a:lnTo>
                    <a:pt x="21600" y="18360"/>
                  </a:lnTo>
                  <a:cubicBezTo>
                    <a:pt x="21600" y="16571"/>
                    <a:pt x="19182" y="15120"/>
                    <a:pt x="16200" y="15120"/>
                  </a:cubicBezTo>
                  <a:cubicBezTo>
                    <a:pt x="13218" y="15120"/>
                    <a:pt x="10800" y="16571"/>
                    <a:pt x="10800" y="18360"/>
                  </a:cubicBezTo>
                  <a:cubicBezTo>
                    <a:pt x="10800" y="20149"/>
                    <a:pt x="8382" y="21600"/>
                    <a:pt x="5400" y="21600"/>
                  </a:cubicBezTo>
                  <a:cubicBezTo>
                    <a:pt x="2418" y="21600"/>
                    <a:pt x="0" y="20149"/>
                    <a:pt x="0" y="18360"/>
                  </a:cubicBezTo>
                  <a:close/>
                </a:path>
              </a:pathLst>
            </a:custGeom>
            <a:solidFill>
              <a:srgbClr val="FF2600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0" dist="63500" dir="2700000">
                <a:srgbClr val="991200">
                  <a:alpha val="74997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2200">
                  <a:solidFill>
                    <a:srgbClr val="000000"/>
                  </a:solidFill>
                  <a:latin typeface="Futura Bold BT"/>
                  <a:ea typeface="Futura Bold BT"/>
                  <a:cs typeface="Futura Bold BT"/>
                  <a:sym typeface="Futura Bold BT"/>
                </a:defRPr>
              </a:pPr>
            </a:p>
          </p:txBody>
        </p:sp>
        <p:sp>
          <p:nvSpPr>
            <p:cNvPr id="219" name="10"/>
            <p:cNvSpPr txBox="1"/>
            <p:nvPr/>
          </p:nvSpPr>
          <p:spPr>
            <a:xfrm>
              <a:off x="0" y="0"/>
              <a:ext cx="471731" cy="4495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ctr">
              <a:spAutoFit/>
            </a:bodyPr>
            <a:lstStyle>
              <a:lvl1pPr defTabSz="1828800">
                <a:defRPr sz="1800">
                  <a:solidFill>
                    <a:srgbClr val="000000"/>
                  </a:solidFill>
                  <a:latin typeface="Futura Medium BT"/>
                  <a:ea typeface="Futura Medium BT"/>
                  <a:cs typeface="Futura Medium BT"/>
                  <a:sym typeface="Futura Medium BT"/>
                </a:defRPr>
              </a:lvl1pPr>
            </a:lstStyle>
            <a:p>
              <a:pPr/>
              <a:r>
                <a:t>10</a:t>
              </a:r>
            </a:p>
          </p:txBody>
        </p:sp>
      </p:grpSp>
      <p:grpSp>
        <p:nvGrpSpPr>
          <p:cNvPr id="229" name="Group"/>
          <p:cNvGrpSpPr/>
          <p:nvPr/>
        </p:nvGrpSpPr>
        <p:grpSpPr>
          <a:xfrm>
            <a:off x="2781300" y="5518150"/>
            <a:ext cx="1841500" cy="2006600"/>
            <a:chOff x="0" y="0"/>
            <a:chExt cx="1841500" cy="2006600"/>
          </a:xfrm>
        </p:grpSpPr>
        <p:sp>
          <p:nvSpPr>
            <p:cNvPr id="221" name="What are the reasons  for staying “IN” the pot?"/>
            <p:cNvSpPr/>
            <p:nvPr/>
          </p:nvSpPr>
          <p:spPr>
            <a:xfrm>
              <a:off x="571500" y="0"/>
              <a:ext cx="1270000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t">
              <a:spAutoFit/>
            </a:bodyPr>
            <a:lstStyle/>
            <a:p>
              <a:pPr algn="l" defTabSz="1828800">
                <a:defRPr b="1" sz="1800">
                  <a:solidFill>
                    <a:srgbClr val="000000"/>
                  </a:solidFill>
                </a:defRPr>
              </a:pPr>
              <a:r>
                <a:t>What are the reasons </a:t>
              </a:r>
              <a:br/>
              <a:r>
                <a:t>for staying </a:t>
              </a:r>
              <a:r>
                <a:t>“</a:t>
              </a:r>
              <a:r>
                <a:t>IN</a:t>
              </a:r>
              <a:r>
                <a:t>”</a:t>
              </a:r>
              <a:r>
                <a:t> the pot?</a:t>
              </a:r>
            </a:p>
          </p:txBody>
        </p:sp>
        <p:grpSp>
          <p:nvGrpSpPr>
            <p:cNvPr id="224" name="Group"/>
            <p:cNvGrpSpPr/>
            <p:nvPr/>
          </p:nvGrpSpPr>
          <p:grpSpPr>
            <a:xfrm>
              <a:off x="0" y="107950"/>
              <a:ext cx="1498600" cy="1422401"/>
              <a:chOff x="0" y="68650"/>
              <a:chExt cx="1498600" cy="1422400"/>
            </a:xfrm>
          </p:grpSpPr>
          <p:sp>
            <p:nvSpPr>
              <p:cNvPr id="222" name="Shape"/>
              <p:cNvSpPr/>
              <p:nvPr/>
            </p:nvSpPr>
            <p:spPr>
              <a:xfrm>
                <a:off x="0" y="68650"/>
                <a:ext cx="457200" cy="304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240"/>
                    </a:moveTo>
                    <a:cubicBezTo>
                      <a:pt x="0" y="5029"/>
                      <a:pt x="2418" y="6480"/>
                      <a:pt x="5400" y="6480"/>
                    </a:cubicBezTo>
                    <a:cubicBezTo>
                      <a:pt x="8382" y="6480"/>
                      <a:pt x="10800" y="5029"/>
                      <a:pt x="10800" y="3240"/>
                    </a:cubicBezTo>
                    <a:cubicBezTo>
                      <a:pt x="10800" y="1451"/>
                      <a:pt x="13218" y="0"/>
                      <a:pt x="16200" y="0"/>
                    </a:cubicBezTo>
                    <a:cubicBezTo>
                      <a:pt x="19182" y="0"/>
                      <a:pt x="21600" y="1451"/>
                      <a:pt x="21600" y="3240"/>
                    </a:cubicBezTo>
                    <a:lnTo>
                      <a:pt x="21600" y="18360"/>
                    </a:lnTo>
                    <a:cubicBezTo>
                      <a:pt x="21600" y="16571"/>
                      <a:pt x="19182" y="15120"/>
                      <a:pt x="16200" y="15120"/>
                    </a:cubicBezTo>
                    <a:cubicBezTo>
                      <a:pt x="13218" y="15120"/>
                      <a:pt x="10800" y="16571"/>
                      <a:pt x="10800" y="18360"/>
                    </a:cubicBezTo>
                    <a:cubicBezTo>
                      <a:pt x="10800" y="20149"/>
                      <a:pt x="8382" y="21600"/>
                      <a:pt x="5400" y="21600"/>
                    </a:cubicBezTo>
                    <a:cubicBezTo>
                      <a:pt x="2418" y="21600"/>
                      <a:pt x="0" y="20149"/>
                      <a:pt x="0" y="18360"/>
                    </a:cubicBezTo>
                    <a:close/>
                  </a:path>
                </a:pathLst>
              </a:custGeom>
              <a:solidFill>
                <a:srgbClr val="FF2600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0" dist="63500" dir="2700000">
                  <a:srgbClr val="991200">
                    <a:alpha val="74997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>
                  <a:defRPr sz="2200">
                    <a:solidFill>
                      <a:srgbClr val="000000"/>
                    </a:solidFill>
                    <a:latin typeface="Futura Bold BT"/>
                    <a:ea typeface="Futura Bold BT"/>
                    <a:cs typeface="Futura Bold BT"/>
                    <a:sym typeface="Futura Bold BT"/>
                  </a:defRPr>
                </a:pPr>
              </a:p>
            </p:txBody>
          </p:sp>
          <p:sp>
            <p:nvSpPr>
              <p:cNvPr id="223" name="6"/>
              <p:cNvSpPr/>
              <p:nvPr/>
            </p:nvSpPr>
            <p:spPr>
              <a:xfrm>
                <a:off x="228600" y="221050"/>
                <a:ext cx="1270000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91439" tIns="91439" rIns="91439" bIns="91439" numCol="1" anchor="ctr">
                <a:spAutoFit/>
              </a:bodyPr>
              <a:lstStyle>
                <a:lvl1pPr defTabSz="1828800">
                  <a:defRPr sz="1800">
                    <a:solidFill>
                      <a:srgbClr val="000000"/>
                    </a:solidFill>
                  </a:defRPr>
                </a:lvl1pPr>
              </a:lstStyle>
              <a:p>
                <a:pPr/>
                <a:r>
                  <a:t>6</a:t>
                </a:r>
              </a:p>
            </p:txBody>
          </p:sp>
        </p:grpSp>
        <p:grpSp>
          <p:nvGrpSpPr>
            <p:cNvPr id="228" name="Group"/>
            <p:cNvGrpSpPr/>
            <p:nvPr/>
          </p:nvGrpSpPr>
          <p:grpSpPr>
            <a:xfrm>
              <a:off x="736600" y="958850"/>
              <a:ext cx="171450" cy="1047750"/>
              <a:chOff x="0" y="0"/>
              <a:chExt cx="171450" cy="1047750"/>
            </a:xfrm>
          </p:grpSpPr>
          <p:sp>
            <p:nvSpPr>
              <p:cNvPr id="225" name="Circle"/>
              <p:cNvSpPr/>
              <p:nvPr/>
            </p:nvSpPr>
            <p:spPr>
              <a:xfrm>
                <a:off x="19050" y="0"/>
                <a:ext cx="152400" cy="1524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800">
                  <a:spcBef>
                    <a:spcPts val="1300"/>
                  </a:spcBef>
                  <a:defRPr sz="2200">
                    <a:solidFill>
                      <a:srgbClr val="000000"/>
                    </a:solidFill>
                    <a:latin typeface="Futura Bold BT"/>
                    <a:ea typeface="Futura Bold BT"/>
                    <a:cs typeface="Futura Bold BT"/>
                    <a:sym typeface="Futura Bold BT"/>
                  </a:defRPr>
                </a:pPr>
              </a:p>
            </p:txBody>
          </p:sp>
          <p:sp>
            <p:nvSpPr>
              <p:cNvPr id="226" name="Circle"/>
              <p:cNvSpPr/>
              <p:nvPr/>
            </p:nvSpPr>
            <p:spPr>
              <a:xfrm>
                <a:off x="19050" y="438150"/>
                <a:ext cx="152400" cy="1524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800">
                  <a:spcBef>
                    <a:spcPts val="1300"/>
                  </a:spcBef>
                  <a:defRPr sz="2200">
                    <a:solidFill>
                      <a:srgbClr val="000000"/>
                    </a:solidFill>
                    <a:latin typeface="Futura Bold BT"/>
                    <a:ea typeface="Futura Bold BT"/>
                    <a:cs typeface="Futura Bold BT"/>
                    <a:sym typeface="Futura Bold BT"/>
                  </a:defRPr>
                </a:pPr>
              </a:p>
            </p:txBody>
          </p:sp>
          <p:sp>
            <p:nvSpPr>
              <p:cNvPr id="227" name="Circle"/>
              <p:cNvSpPr/>
              <p:nvPr/>
            </p:nvSpPr>
            <p:spPr>
              <a:xfrm>
                <a:off x="0" y="895350"/>
                <a:ext cx="152400" cy="1524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800">
                  <a:spcBef>
                    <a:spcPts val="1300"/>
                  </a:spcBef>
                  <a:defRPr sz="2200">
                    <a:solidFill>
                      <a:srgbClr val="000000"/>
                    </a:solidFill>
                    <a:latin typeface="Futura Bold BT"/>
                    <a:ea typeface="Futura Bold BT"/>
                    <a:cs typeface="Futura Bold BT"/>
                    <a:sym typeface="Futura Bold BT"/>
                  </a:defRPr>
                </a:pPr>
              </a:p>
            </p:txBody>
          </p:sp>
        </p:grpSp>
      </p:grpSp>
      <p:grpSp>
        <p:nvGrpSpPr>
          <p:cNvPr id="238" name="Group"/>
          <p:cNvGrpSpPr/>
          <p:nvPr/>
        </p:nvGrpSpPr>
        <p:grpSpPr>
          <a:xfrm>
            <a:off x="2755900" y="8045450"/>
            <a:ext cx="1841500" cy="1797050"/>
            <a:chOff x="0" y="0"/>
            <a:chExt cx="1841500" cy="1797050"/>
          </a:xfrm>
        </p:grpSpPr>
        <p:sp>
          <p:nvSpPr>
            <p:cNvPr id="230" name="What will my future be  like if I don’t get out?"/>
            <p:cNvSpPr/>
            <p:nvPr/>
          </p:nvSpPr>
          <p:spPr>
            <a:xfrm>
              <a:off x="571500" y="0"/>
              <a:ext cx="1270000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t">
              <a:spAutoFit/>
            </a:bodyPr>
            <a:lstStyle/>
            <a:p>
              <a:pPr algn="l" defTabSz="1828800">
                <a:defRPr b="1" sz="1800">
                  <a:solidFill>
                    <a:srgbClr val="000000"/>
                  </a:solidFill>
                </a:defRPr>
              </a:pPr>
              <a:r>
                <a:t>What will my future be </a:t>
              </a:r>
              <a:br/>
              <a:r>
                <a:t>like if I don</a:t>
              </a:r>
              <a:r>
                <a:t>’</a:t>
              </a:r>
              <a:r>
                <a:t>t get out?</a:t>
              </a:r>
            </a:p>
          </p:txBody>
        </p:sp>
        <p:grpSp>
          <p:nvGrpSpPr>
            <p:cNvPr id="233" name="Group"/>
            <p:cNvGrpSpPr/>
            <p:nvPr/>
          </p:nvGrpSpPr>
          <p:grpSpPr>
            <a:xfrm>
              <a:off x="0" y="120650"/>
              <a:ext cx="1498600" cy="1422401"/>
              <a:chOff x="0" y="68650"/>
              <a:chExt cx="1498600" cy="1422400"/>
            </a:xfrm>
          </p:grpSpPr>
          <p:sp>
            <p:nvSpPr>
              <p:cNvPr id="231" name="Shape"/>
              <p:cNvSpPr/>
              <p:nvPr/>
            </p:nvSpPr>
            <p:spPr>
              <a:xfrm>
                <a:off x="0" y="68650"/>
                <a:ext cx="457200" cy="304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240"/>
                    </a:moveTo>
                    <a:cubicBezTo>
                      <a:pt x="0" y="5029"/>
                      <a:pt x="2418" y="6480"/>
                      <a:pt x="5400" y="6480"/>
                    </a:cubicBezTo>
                    <a:cubicBezTo>
                      <a:pt x="8382" y="6480"/>
                      <a:pt x="10800" y="5029"/>
                      <a:pt x="10800" y="3240"/>
                    </a:cubicBezTo>
                    <a:cubicBezTo>
                      <a:pt x="10800" y="1451"/>
                      <a:pt x="13218" y="0"/>
                      <a:pt x="16200" y="0"/>
                    </a:cubicBezTo>
                    <a:cubicBezTo>
                      <a:pt x="19182" y="0"/>
                      <a:pt x="21600" y="1451"/>
                      <a:pt x="21600" y="3240"/>
                    </a:cubicBezTo>
                    <a:lnTo>
                      <a:pt x="21600" y="18360"/>
                    </a:lnTo>
                    <a:cubicBezTo>
                      <a:pt x="21600" y="16571"/>
                      <a:pt x="19182" y="15120"/>
                      <a:pt x="16200" y="15120"/>
                    </a:cubicBezTo>
                    <a:cubicBezTo>
                      <a:pt x="13218" y="15120"/>
                      <a:pt x="10800" y="16571"/>
                      <a:pt x="10800" y="18360"/>
                    </a:cubicBezTo>
                    <a:cubicBezTo>
                      <a:pt x="10800" y="20149"/>
                      <a:pt x="8382" y="21600"/>
                      <a:pt x="5400" y="21600"/>
                    </a:cubicBezTo>
                    <a:cubicBezTo>
                      <a:pt x="2418" y="21600"/>
                      <a:pt x="0" y="20149"/>
                      <a:pt x="0" y="18360"/>
                    </a:cubicBezTo>
                    <a:close/>
                  </a:path>
                </a:pathLst>
              </a:custGeom>
              <a:solidFill>
                <a:srgbClr val="FF2600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0" dist="63500" dir="2700000">
                  <a:srgbClr val="991200">
                    <a:alpha val="74997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>
                  <a:defRPr sz="2200">
                    <a:solidFill>
                      <a:srgbClr val="000000"/>
                    </a:solidFill>
                    <a:latin typeface="Futura Bold BT"/>
                    <a:ea typeface="Futura Bold BT"/>
                    <a:cs typeface="Futura Bold BT"/>
                    <a:sym typeface="Futura Bold BT"/>
                  </a:defRPr>
                </a:pPr>
              </a:p>
            </p:txBody>
          </p:sp>
          <p:sp>
            <p:nvSpPr>
              <p:cNvPr id="232" name="7"/>
              <p:cNvSpPr/>
              <p:nvPr/>
            </p:nvSpPr>
            <p:spPr>
              <a:xfrm>
                <a:off x="228600" y="221050"/>
                <a:ext cx="1270000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91439" tIns="91439" rIns="91439" bIns="91439" numCol="1" anchor="ctr">
                <a:spAutoFit/>
              </a:bodyPr>
              <a:lstStyle>
                <a:lvl1pPr defTabSz="1828800">
                  <a:defRPr sz="1800">
                    <a:solidFill>
                      <a:srgbClr val="000000"/>
                    </a:solidFill>
                  </a:defRPr>
                </a:lvl1pPr>
              </a:lstStyle>
              <a:p>
                <a:pPr/>
                <a:r>
                  <a:t>7</a:t>
                </a:r>
              </a:p>
            </p:txBody>
          </p:sp>
        </p:grpSp>
        <p:grpSp>
          <p:nvGrpSpPr>
            <p:cNvPr id="237" name="Group"/>
            <p:cNvGrpSpPr/>
            <p:nvPr/>
          </p:nvGrpSpPr>
          <p:grpSpPr>
            <a:xfrm>
              <a:off x="723900" y="749300"/>
              <a:ext cx="171450" cy="1047750"/>
              <a:chOff x="0" y="0"/>
              <a:chExt cx="171450" cy="1047750"/>
            </a:xfrm>
          </p:grpSpPr>
          <p:sp>
            <p:nvSpPr>
              <p:cNvPr id="234" name="Circle"/>
              <p:cNvSpPr/>
              <p:nvPr/>
            </p:nvSpPr>
            <p:spPr>
              <a:xfrm>
                <a:off x="19050" y="0"/>
                <a:ext cx="152400" cy="1524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800">
                  <a:spcBef>
                    <a:spcPts val="1300"/>
                  </a:spcBef>
                  <a:defRPr sz="2200">
                    <a:solidFill>
                      <a:srgbClr val="000000"/>
                    </a:solidFill>
                    <a:latin typeface="Futura Bold BT"/>
                    <a:ea typeface="Futura Bold BT"/>
                    <a:cs typeface="Futura Bold BT"/>
                    <a:sym typeface="Futura Bold BT"/>
                  </a:defRPr>
                </a:pPr>
              </a:p>
            </p:txBody>
          </p:sp>
          <p:sp>
            <p:nvSpPr>
              <p:cNvPr id="235" name="Circle"/>
              <p:cNvSpPr/>
              <p:nvPr/>
            </p:nvSpPr>
            <p:spPr>
              <a:xfrm>
                <a:off x="19050" y="438150"/>
                <a:ext cx="152400" cy="1524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800">
                  <a:spcBef>
                    <a:spcPts val="1300"/>
                  </a:spcBef>
                  <a:defRPr sz="2200">
                    <a:solidFill>
                      <a:srgbClr val="000000"/>
                    </a:solidFill>
                    <a:latin typeface="Futura Bold BT"/>
                    <a:ea typeface="Futura Bold BT"/>
                    <a:cs typeface="Futura Bold BT"/>
                    <a:sym typeface="Futura Bold BT"/>
                  </a:defRPr>
                </a:pPr>
              </a:p>
            </p:txBody>
          </p:sp>
          <p:sp>
            <p:nvSpPr>
              <p:cNvPr id="236" name="Circle"/>
              <p:cNvSpPr/>
              <p:nvPr/>
            </p:nvSpPr>
            <p:spPr>
              <a:xfrm>
                <a:off x="0" y="895350"/>
                <a:ext cx="152400" cy="1524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800">
                  <a:spcBef>
                    <a:spcPts val="1300"/>
                  </a:spcBef>
                  <a:defRPr sz="2200">
                    <a:solidFill>
                      <a:srgbClr val="000000"/>
                    </a:solidFill>
                    <a:latin typeface="Futura Bold BT"/>
                    <a:ea typeface="Futura Bold BT"/>
                    <a:cs typeface="Futura Bold BT"/>
                    <a:sym typeface="Futura Bold BT"/>
                  </a:defRPr>
                </a:pPr>
              </a:p>
            </p:txBody>
          </p:sp>
        </p:grpSp>
      </p:grpSp>
      <p:grpSp>
        <p:nvGrpSpPr>
          <p:cNvPr id="247" name="Group"/>
          <p:cNvGrpSpPr/>
          <p:nvPr/>
        </p:nvGrpSpPr>
        <p:grpSpPr>
          <a:xfrm>
            <a:off x="2686050" y="10382249"/>
            <a:ext cx="1822450" cy="1962151"/>
            <a:chOff x="0" y="68650"/>
            <a:chExt cx="1822450" cy="1962149"/>
          </a:xfrm>
        </p:grpSpPr>
        <p:sp>
          <p:nvSpPr>
            <p:cNvPr id="239" name="What are the reasons  for getting out of the “POT”?"/>
            <p:cNvSpPr/>
            <p:nvPr/>
          </p:nvSpPr>
          <p:spPr>
            <a:xfrm>
              <a:off x="552450" y="68650"/>
              <a:ext cx="1270000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t">
              <a:spAutoFit/>
            </a:bodyPr>
            <a:lstStyle/>
            <a:p>
              <a:pPr algn="l" defTabSz="1828800">
                <a:defRPr b="1" sz="1800">
                  <a:solidFill>
                    <a:srgbClr val="000000"/>
                  </a:solidFill>
                </a:defRPr>
              </a:pPr>
              <a:r>
                <a:t>What are the reasons  for</a:t>
              </a:r>
              <a:br/>
              <a:r>
                <a:t>getting out of the </a:t>
              </a:r>
              <a:r>
                <a:t>“</a:t>
              </a:r>
              <a:r>
                <a:t>POT</a:t>
              </a:r>
              <a:r>
                <a:t>”</a:t>
              </a:r>
              <a:r>
                <a:t>?</a:t>
              </a:r>
            </a:p>
          </p:txBody>
        </p:sp>
        <p:grpSp>
          <p:nvGrpSpPr>
            <p:cNvPr id="242" name="Group"/>
            <p:cNvGrpSpPr/>
            <p:nvPr/>
          </p:nvGrpSpPr>
          <p:grpSpPr>
            <a:xfrm>
              <a:off x="0" y="68650"/>
              <a:ext cx="1498600" cy="1422401"/>
              <a:chOff x="0" y="68650"/>
              <a:chExt cx="1498600" cy="1422400"/>
            </a:xfrm>
          </p:grpSpPr>
          <p:sp>
            <p:nvSpPr>
              <p:cNvPr id="240" name="Shape"/>
              <p:cNvSpPr/>
              <p:nvPr/>
            </p:nvSpPr>
            <p:spPr>
              <a:xfrm>
                <a:off x="0" y="68650"/>
                <a:ext cx="457200" cy="304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240"/>
                    </a:moveTo>
                    <a:cubicBezTo>
                      <a:pt x="0" y="5029"/>
                      <a:pt x="2418" y="6480"/>
                      <a:pt x="5400" y="6480"/>
                    </a:cubicBezTo>
                    <a:cubicBezTo>
                      <a:pt x="8382" y="6480"/>
                      <a:pt x="10800" y="5029"/>
                      <a:pt x="10800" y="3240"/>
                    </a:cubicBezTo>
                    <a:cubicBezTo>
                      <a:pt x="10800" y="1451"/>
                      <a:pt x="13218" y="0"/>
                      <a:pt x="16200" y="0"/>
                    </a:cubicBezTo>
                    <a:cubicBezTo>
                      <a:pt x="19182" y="0"/>
                      <a:pt x="21600" y="1451"/>
                      <a:pt x="21600" y="3240"/>
                    </a:cubicBezTo>
                    <a:lnTo>
                      <a:pt x="21600" y="18360"/>
                    </a:lnTo>
                    <a:cubicBezTo>
                      <a:pt x="21600" y="16571"/>
                      <a:pt x="19182" y="15120"/>
                      <a:pt x="16200" y="15120"/>
                    </a:cubicBezTo>
                    <a:cubicBezTo>
                      <a:pt x="13218" y="15120"/>
                      <a:pt x="10800" y="16571"/>
                      <a:pt x="10800" y="18360"/>
                    </a:cubicBezTo>
                    <a:cubicBezTo>
                      <a:pt x="10800" y="20149"/>
                      <a:pt x="8382" y="21600"/>
                      <a:pt x="5400" y="21600"/>
                    </a:cubicBezTo>
                    <a:cubicBezTo>
                      <a:pt x="2418" y="21600"/>
                      <a:pt x="0" y="20149"/>
                      <a:pt x="0" y="18360"/>
                    </a:cubicBezTo>
                    <a:close/>
                  </a:path>
                </a:pathLst>
              </a:custGeom>
              <a:solidFill>
                <a:srgbClr val="FF2600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0" dist="63500" dir="2700000">
                  <a:srgbClr val="991200">
                    <a:alpha val="74997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>
                  <a:defRPr sz="2200">
                    <a:solidFill>
                      <a:srgbClr val="000000"/>
                    </a:solidFill>
                    <a:latin typeface="Futura Bold BT"/>
                    <a:ea typeface="Futura Bold BT"/>
                    <a:cs typeface="Futura Bold BT"/>
                    <a:sym typeface="Futura Bold BT"/>
                  </a:defRPr>
                </a:pPr>
              </a:p>
            </p:txBody>
          </p:sp>
          <p:sp>
            <p:nvSpPr>
              <p:cNvPr id="241" name="8"/>
              <p:cNvSpPr/>
              <p:nvPr/>
            </p:nvSpPr>
            <p:spPr>
              <a:xfrm>
                <a:off x="228600" y="221050"/>
                <a:ext cx="1270000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91439" tIns="91439" rIns="91439" bIns="91439" numCol="1" anchor="ctr">
                <a:spAutoFit/>
              </a:bodyPr>
              <a:lstStyle>
                <a:lvl1pPr defTabSz="1828800">
                  <a:defRPr sz="1800">
                    <a:solidFill>
                      <a:srgbClr val="000000"/>
                    </a:solidFill>
                  </a:defRPr>
                </a:lvl1pPr>
              </a:lstStyle>
              <a:p>
                <a:pPr/>
                <a:r>
                  <a:t>8</a:t>
                </a:r>
              </a:p>
            </p:txBody>
          </p:sp>
        </p:grpSp>
        <p:grpSp>
          <p:nvGrpSpPr>
            <p:cNvPr id="246" name="Group"/>
            <p:cNvGrpSpPr/>
            <p:nvPr/>
          </p:nvGrpSpPr>
          <p:grpSpPr>
            <a:xfrm>
              <a:off x="793750" y="983050"/>
              <a:ext cx="171450" cy="1047751"/>
              <a:chOff x="0" y="0"/>
              <a:chExt cx="171450" cy="1047750"/>
            </a:xfrm>
          </p:grpSpPr>
          <p:sp>
            <p:nvSpPr>
              <p:cNvPr id="243" name="Circle"/>
              <p:cNvSpPr/>
              <p:nvPr/>
            </p:nvSpPr>
            <p:spPr>
              <a:xfrm>
                <a:off x="19050" y="0"/>
                <a:ext cx="152400" cy="1524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800">
                  <a:spcBef>
                    <a:spcPts val="1300"/>
                  </a:spcBef>
                  <a:defRPr sz="2200">
                    <a:solidFill>
                      <a:srgbClr val="000000"/>
                    </a:solidFill>
                    <a:latin typeface="Futura Bold BT"/>
                    <a:ea typeface="Futura Bold BT"/>
                    <a:cs typeface="Futura Bold BT"/>
                    <a:sym typeface="Futura Bold BT"/>
                  </a:defRPr>
                </a:pPr>
              </a:p>
            </p:txBody>
          </p:sp>
          <p:sp>
            <p:nvSpPr>
              <p:cNvPr id="244" name="Circle"/>
              <p:cNvSpPr/>
              <p:nvPr/>
            </p:nvSpPr>
            <p:spPr>
              <a:xfrm>
                <a:off x="19050" y="438150"/>
                <a:ext cx="152400" cy="1524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800">
                  <a:spcBef>
                    <a:spcPts val="1300"/>
                  </a:spcBef>
                  <a:defRPr sz="2200">
                    <a:solidFill>
                      <a:srgbClr val="000000"/>
                    </a:solidFill>
                    <a:latin typeface="Futura Bold BT"/>
                    <a:ea typeface="Futura Bold BT"/>
                    <a:cs typeface="Futura Bold BT"/>
                    <a:sym typeface="Futura Bold BT"/>
                  </a:defRPr>
                </a:pPr>
              </a:p>
            </p:txBody>
          </p:sp>
          <p:sp>
            <p:nvSpPr>
              <p:cNvPr id="245" name="Circle"/>
              <p:cNvSpPr/>
              <p:nvPr/>
            </p:nvSpPr>
            <p:spPr>
              <a:xfrm>
                <a:off x="0" y="895350"/>
                <a:ext cx="152400" cy="1524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800">
                  <a:spcBef>
                    <a:spcPts val="1300"/>
                  </a:spcBef>
                  <a:defRPr sz="2200">
                    <a:solidFill>
                      <a:srgbClr val="000000"/>
                    </a:solidFill>
                    <a:latin typeface="Futura Bold BT"/>
                    <a:ea typeface="Futura Bold BT"/>
                    <a:cs typeface="Futura Bold BT"/>
                    <a:sym typeface="Futura Bold BT"/>
                  </a:defRPr>
                </a:pPr>
              </a:p>
            </p:txBody>
          </p:sp>
        </p:grpSp>
      </p:grpSp>
      <p:grpSp>
        <p:nvGrpSpPr>
          <p:cNvPr id="258" name="Group"/>
          <p:cNvGrpSpPr/>
          <p:nvPr/>
        </p:nvGrpSpPr>
        <p:grpSpPr>
          <a:xfrm>
            <a:off x="16554457" y="1981199"/>
            <a:ext cx="5822958" cy="1371601"/>
            <a:chOff x="0" y="0"/>
            <a:chExt cx="5822957" cy="1371600"/>
          </a:xfrm>
        </p:grpSpPr>
        <p:sp>
          <p:nvSpPr>
            <p:cNvPr id="248" name="How do friends (others) effect me in both positive ways and negative ways?"/>
            <p:cNvSpPr txBox="1"/>
            <p:nvPr/>
          </p:nvSpPr>
          <p:spPr>
            <a:xfrm>
              <a:off x="577850" y="0"/>
              <a:ext cx="5245107" cy="7088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 algn="l" defTabSz="1828800">
                <a:defRPr b="1" sz="1800">
                  <a:solidFill>
                    <a:srgbClr val="000000"/>
                  </a:solidFill>
                </a:defRPr>
              </a:lvl1pPr>
            </a:lstStyle>
            <a:p>
              <a:pPr/>
              <a:r>
                <a:t>How do friends (others) effect me in both positive ways and negative ways?</a:t>
              </a:r>
            </a:p>
          </p:txBody>
        </p:sp>
        <p:grpSp>
          <p:nvGrpSpPr>
            <p:cNvPr id="251" name="Group"/>
            <p:cNvGrpSpPr/>
            <p:nvPr/>
          </p:nvGrpSpPr>
          <p:grpSpPr>
            <a:xfrm>
              <a:off x="-1" y="83749"/>
              <a:ext cx="457201" cy="442102"/>
              <a:chOff x="0" y="3739"/>
              <a:chExt cx="457200" cy="442101"/>
            </a:xfrm>
          </p:grpSpPr>
          <p:sp>
            <p:nvSpPr>
              <p:cNvPr id="249" name="Shape"/>
              <p:cNvSpPr/>
              <p:nvPr/>
            </p:nvSpPr>
            <p:spPr>
              <a:xfrm>
                <a:off x="0" y="72389"/>
                <a:ext cx="457200" cy="304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240"/>
                    </a:moveTo>
                    <a:cubicBezTo>
                      <a:pt x="0" y="5029"/>
                      <a:pt x="2418" y="6480"/>
                      <a:pt x="5400" y="6480"/>
                    </a:cubicBezTo>
                    <a:cubicBezTo>
                      <a:pt x="8382" y="6480"/>
                      <a:pt x="10800" y="5029"/>
                      <a:pt x="10800" y="3240"/>
                    </a:cubicBezTo>
                    <a:cubicBezTo>
                      <a:pt x="10800" y="1451"/>
                      <a:pt x="13218" y="0"/>
                      <a:pt x="16200" y="0"/>
                    </a:cubicBezTo>
                    <a:cubicBezTo>
                      <a:pt x="19182" y="0"/>
                      <a:pt x="21600" y="1451"/>
                      <a:pt x="21600" y="3240"/>
                    </a:cubicBezTo>
                    <a:lnTo>
                      <a:pt x="21600" y="18360"/>
                    </a:lnTo>
                    <a:cubicBezTo>
                      <a:pt x="21600" y="16571"/>
                      <a:pt x="19182" y="15120"/>
                      <a:pt x="16200" y="15120"/>
                    </a:cubicBezTo>
                    <a:cubicBezTo>
                      <a:pt x="13218" y="15120"/>
                      <a:pt x="10800" y="16571"/>
                      <a:pt x="10800" y="18360"/>
                    </a:cubicBezTo>
                    <a:cubicBezTo>
                      <a:pt x="10800" y="20149"/>
                      <a:pt x="8382" y="21600"/>
                      <a:pt x="5400" y="21600"/>
                    </a:cubicBezTo>
                    <a:cubicBezTo>
                      <a:pt x="2418" y="21600"/>
                      <a:pt x="0" y="20149"/>
                      <a:pt x="0" y="18360"/>
                    </a:cubicBezTo>
                    <a:close/>
                  </a:path>
                </a:pathLst>
              </a:custGeom>
              <a:solidFill>
                <a:srgbClr val="FF2600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0" dist="63500" dir="2700000">
                  <a:srgbClr val="991200">
                    <a:alpha val="74997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>
                  <a:defRPr sz="2200">
                    <a:solidFill>
                      <a:srgbClr val="000000"/>
                    </a:solidFill>
                    <a:latin typeface="Futura Bold BT"/>
                    <a:ea typeface="Futura Bold BT"/>
                    <a:cs typeface="Futura Bold BT"/>
                    <a:sym typeface="Futura Bold BT"/>
                  </a:defRPr>
                </a:pPr>
              </a:p>
            </p:txBody>
          </p:sp>
          <p:sp>
            <p:nvSpPr>
              <p:cNvPr id="250" name="4"/>
              <p:cNvSpPr txBox="1"/>
              <p:nvPr/>
            </p:nvSpPr>
            <p:spPr>
              <a:xfrm>
                <a:off x="67241" y="3739"/>
                <a:ext cx="322718" cy="44210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91439" tIns="91439" rIns="91439" bIns="91439" numCol="1" anchor="ctr">
                <a:spAutoFit/>
              </a:bodyPr>
              <a:lstStyle>
                <a:lvl1pPr defTabSz="1828800">
                  <a:defRPr sz="1800">
                    <a:solidFill>
                      <a:srgbClr val="000000"/>
                    </a:solidFill>
                  </a:defRPr>
                </a:lvl1pPr>
              </a:lstStyle>
              <a:p>
                <a:pPr/>
                <a:r>
                  <a:t>4</a:t>
                </a:r>
              </a:p>
            </p:txBody>
          </p:sp>
        </p:grpSp>
        <p:grpSp>
          <p:nvGrpSpPr>
            <p:cNvPr id="254" name="Group"/>
            <p:cNvGrpSpPr/>
            <p:nvPr/>
          </p:nvGrpSpPr>
          <p:grpSpPr>
            <a:xfrm>
              <a:off x="793751" y="762000"/>
              <a:ext cx="152401" cy="609600"/>
              <a:chOff x="0" y="0"/>
              <a:chExt cx="152400" cy="609600"/>
            </a:xfrm>
          </p:grpSpPr>
          <p:sp>
            <p:nvSpPr>
              <p:cNvPr id="252" name="Circle"/>
              <p:cNvSpPr/>
              <p:nvPr/>
            </p:nvSpPr>
            <p:spPr>
              <a:xfrm>
                <a:off x="-1" y="0"/>
                <a:ext cx="152401" cy="1524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800">
                  <a:spcBef>
                    <a:spcPts val="1300"/>
                  </a:spcBef>
                  <a:defRPr sz="2200">
                    <a:solidFill>
                      <a:srgbClr val="000000"/>
                    </a:solidFill>
                    <a:latin typeface="Futura Bold BT"/>
                    <a:ea typeface="Futura Bold BT"/>
                    <a:cs typeface="Futura Bold BT"/>
                    <a:sym typeface="Futura Bold BT"/>
                  </a:defRPr>
                </a:pPr>
              </a:p>
            </p:txBody>
          </p:sp>
          <p:sp>
            <p:nvSpPr>
              <p:cNvPr id="253" name="Circle"/>
              <p:cNvSpPr/>
              <p:nvPr/>
            </p:nvSpPr>
            <p:spPr>
              <a:xfrm>
                <a:off x="-1" y="457200"/>
                <a:ext cx="152401" cy="1524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800">
                  <a:spcBef>
                    <a:spcPts val="1300"/>
                  </a:spcBef>
                  <a:defRPr sz="2200">
                    <a:solidFill>
                      <a:srgbClr val="000000"/>
                    </a:solidFill>
                    <a:latin typeface="Futura Bold BT"/>
                    <a:ea typeface="Futura Bold BT"/>
                    <a:cs typeface="Futura Bold BT"/>
                    <a:sym typeface="Futura Bold BT"/>
                  </a:defRPr>
                </a:pPr>
              </a:p>
            </p:txBody>
          </p:sp>
        </p:grpSp>
        <p:grpSp>
          <p:nvGrpSpPr>
            <p:cNvPr id="257" name="Group"/>
            <p:cNvGrpSpPr/>
            <p:nvPr/>
          </p:nvGrpSpPr>
          <p:grpSpPr>
            <a:xfrm>
              <a:off x="3841755" y="762000"/>
              <a:ext cx="152401" cy="609600"/>
              <a:chOff x="0" y="0"/>
              <a:chExt cx="152400" cy="609600"/>
            </a:xfrm>
          </p:grpSpPr>
          <p:sp>
            <p:nvSpPr>
              <p:cNvPr id="255" name="Circle"/>
              <p:cNvSpPr/>
              <p:nvPr/>
            </p:nvSpPr>
            <p:spPr>
              <a:xfrm>
                <a:off x="-1" y="0"/>
                <a:ext cx="152401" cy="1524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800">
                  <a:spcBef>
                    <a:spcPts val="1300"/>
                  </a:spcBef>
                  <a:defRPr sz="2200">
                    <a:solidFill>
                      <a:srgbClr val="000000"/>
                    </a:solidFill>
                    <a:latin typeface="Futura Bold BT"/>
                    <a:ea typeface="Futura Bold BT"/>
                    <a:cs typeface="Futura Bold BT"/>
                    <a:sym typeface="Futura Bold BT"/>
                  </a:defRPr>
                </a:pPr>
              </a:p>
            </p:txBody>
          </p:sp>
          <p:sp>
            <p:nvSpPr>
              <p:cNvPr id="256" name="Circle"/>
              <p:cNvSpPr/>
              <p:nvPr/>
            </p:nvSpPr>
            <p:spPr>
              <a:xfrm>
                <a:off x="-1" y="457200"/>
                <a:ext cx="152401" cy="1524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800">
                  <a:spcBef>
                    <a:spcPts val="1300"/>
                  </a:spcBef>
                  <a:defRPr sz="2200">
                    <a:solidFill>
                      <a:srgbClr val="000000"/>
                    </a:solidFill>
                    <a:latin typeface="Futura Bold BT"/>
                    <a:ea typeface="Futura Bold BT"/>
                    <a:cs typeface="Futura Bold BT"/>
                    <a:sym typeface="Futura Bold BT"/>
                  </a:defRPr>
                </a:pPr>
              </a:p>
            </p:txBody>
          </p:sp>
        </p:grpSp>
      </p:grpSp>
      <p:sp>
        <p:nvSpPr>
          <p:cNvPr id="259" name="Explain the Overall Concept"/>
          <p:cNvSpPr txBox="1"/>
          <p:nvPr/>
        </p:nvSpPr>
        <p:spPr>
          <a:xfrm>
            <a:off x="8376980" y="5050973"/>
            <a:ext cx="3395981" cy="449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b="1" sz="1800">
                <a:solidFill>
                  <a:srgbClr val="000000"/>
                </a:solidFill>
              </a:defRPr>
            </a:lvl1pPr>
          </a:lstStyle>
          <a:p>
            <a:pPr/>
            <a:r>
              <a:t>Explain the Overall Concept</a:t>
            </a:r>
          </a:p>
        </p:txBody>
      </p:sp>
      <p:sp>
        <p:nvSpPr>
          <p:cNvPr id="260" name="Line"/>
          <p:cNvSpPr/>
          <p:nvPr/>
        </p:nvSpPr>
        <p:spPr>
          <a:xfrm flipV="1">
            <a:off x="7924800" y="10058399"/>
            <a:ext cx="476251" cy="342902"/>
          </a:xfrm>
          <a:prstGeom prst="line">
            <a:avLst/>
          </a:prstGeom>
          <a:ln w="762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61" name="Oval"/>
          <p:cNvSpPr/>
          <p:nvPr/>
        </p:nvSpPr>
        <p:spPr>
          <a:xfrm>
            <a:off x="8979707" y="4502406"/>
            <a:ext cx="5029201" cy="2895601"/>
          </a:xfrm>
          <a:prstGeom prst="ellipse">
            <a:avLst/>
          </a:prstGeom>
          <a:ln w="76200">
            <a:solidFill>
              <a:srgbClr val="FF2600"/>
            </a:solidFill>
          </a:ln>
        </p:spPr>
        <p:txBody>
          <a:bodyPr tIns="91439" bIns="91439" anchor="ctr"/>
          <a:lstStyle/>
          <a:p>
            <a:pPr algn="l" defTabSz="1828800">
              <a:spcBef>
                <a:spcPts val="1300"/>
              </a:spcBef>
              <a:defRPr sz="2200">
                <a:solidFill>
                  <a:srgbClr val="000000"/>
                </a:solidFill>
                <a:latin typeface="Futura Bold BT"/>
                <a:ea typeface="Futura Bold BT"/>
                <a:cs typeface="Futura Bold BT"/>
                <a:sym typeface="Futura Bold BT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Class="entr" nodeType="afterEffect" presetSubtype="1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4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9" presetID="15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Class="entr" nodeType="afterEffect" presetSubtype="4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38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12" presetID="15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6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8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6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"/>
                            </p:stCondLst>
                            <p:childTnLst>
                              <p:par>
                                <p:cTn id="54" presetClass="entr" nodeType="afterEffect" presetSubtype="8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6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clickEffect" presetSubtype="16" presetID="23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Class="entr" nodeType="afterEffect" presetSubtype="4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6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0" grpId="6"/>
      <p:bldP build="whole" bldLvl="1" animBg="1" rev="0" advAuto="0" spid="208" grpId="1"/>
      <p:bldP build="whole" bldLvl="1" animBg="1" rev="0" advAuto="0" spid="217" grpId="7"/>
      <p:bldP build="whole" bldLvl="1" animBg="1" rev="0" advAuto="0" spid="238" grpId="4"/>
      <p:bldP build="whole" bldLvl="1" animBg="1" rev="0" advAuto="0" spid="200" grpId="2"/>
      <p:bldP build="whole" bldLvl="1" animBg="1" rev="0" advAuto="0" spid="220" grpId="8"/>
      <p:bldP build="whole" bldLvl="1" animBg="1" rev="0" advAuto="0" spid="229" grpId="3"/>
      <p:bldP build="whole" bldLvl="1" animBg="1" rev="0" advAuto="0" spid="183" grpId="9"/>
      <p:bldP build="whole" bldLvl="1" animBg="1" rev="0" advAuto="0" spid="178" grpId="11"/>
      <p:bldP build="whole" bldLvl="1" animBg="1" rev="0" advAuto="0" spid="247" grpId="5"/>
      <p:bldP build="whole" bldLvl="1" animBg="1" rev="0" advAuto="0" spid="177" grpId="1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Name Circle-small.png" descr="Name Circle-small.png"/>
          <p:cNvPicPr>
            <a:picLocks noChangeAspect="1"/>
          </p:cNvPicPr>
          <p:nvPr/>
        </p:nvPicPr>
        <p:blipFill>
          <a:blip r:embed="rId2">
            <a:alphaModFix amt="38841"/>
            <a:extLst/>
          </a:blip>
          <a:srcRect l="556" t="12695" r="556" b="12695"/>
          <a:stretch>
            <a:fillRect/>
          </a:stretch>
        </p:blipFill>
        <p:spPr>
          <a:xfrm>
            <a:off x="-18889" y="-51801"/>
            <a:ext cx="24421780" cy="13819603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Who can you identify in your life that is a positive or “true” friend?"/>
          <p:cNvSpPr txBox="1"/>
          <p:nvPr/>
        </p:nvSpPr>
        <p:spPr>
          <a:xfrm>
            <a:off x="3964226" y="4845411"/>
            <a:ext cx="17514332" cy="817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defTabSz="1828800">
              <a:defRPr b="1" sz="42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Who can you identify in your life that is a positive or “true” friend?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6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1-2_Climbing _Out_1.jpg" descr="1-2_Climbing _Out_1.jpg"/>
          <p:cNvPicPr>
            <a:picLocks noChangeAspect="1"/>
          </p:cNvPicPr>
          <p:nvPr/>
        </p:nvPicPr>
        <p:blipFill>
          <a:blip r:embed="rId2">
            <a:alphaModFix amt="25181"/>
            <a:extLst/>
          </a:blip>
          <a:stretch>
            <a:fillRect/>
          </a:stretch>
        </p:blipFill>
        <p:spPr>
          <a:xfrm>
            <a:off x="-15838" y="-1068617"/>
            <a:ext cx="24415676" cy="15853234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Climbing Out…"/>
          <p:cNvSpPr txBox="1"/>
          <p:nvPr/>
        </p:nvSpPr>
        <p:spPr>
          <a:xfrm rot="21554344">
            <a:off x="4603632" y="4200698"/>
            <a:ext cx="15176736" cy="2872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b="1" sz="9500">
                <a:solidFill>
                  <a:srgbClr val="000000"/>
                </a:solidFill>
              </a:defRPr>
            </a:pPr>
            <a:r>
              <a:t>Climbing Out</a:t>
            </a:r>
          </a:p>
          <a:p>
            <a:pPr>
              <a:defRPr b="1" sz="9500">
                <a:solidFill>
                  <a:srgbClr val="000000"/>
                </a:solidFill>
              </a:defRPr>
            </a:pPr>
            <a:r>
              <a:t>Grades 1-2 Sample lesson</a:t>
            </a:r>
          </a:p>
        </p:txBody>
      </p:sp>
      <p:pic>
        <p:nvPicPr>
          <p:cNvPr id="268" name="new WT logo red.png" descr="new WT logo re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1494" y="455283"/>
            <a:ext cx="5444095" cy="31702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1-2_Climbing _Out_1.jpg" descr="1-2_Climbing _Out_1.jpg"/>
          <p:cNvPicPr>
            <a:picLocks noChangeAspect="1"/>
          </p:cNvPicPr>
          <p:nvPr/>
        </p:nvPicPr>
        <p:blipFill>
          <a:blip r:embed="rId2">
            <a:alphaModFix amt="25181"/>
            <a:extLst/>
          </a:blip>
          <a:stretch>
            <a:fillRect/>
          </a:stretch>
        </p:blipFill>
        <p:spPr>
          <a:xfrm>
            <a:off x="-15838" y="-1068617"/>
            <a:ext cx="24415676" cy="15853234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The Kindest Creature on Earth"/>
          <p:cNvSpPr txBox="1"/>
          <p:nvPr/>
        </p:nvSpPr>
        <p:spPr>
          <a:xfrm rot="21554344">
            <a:off x="13849491" y="2043845"/>
            <a:ext cx="9512753" cy="870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1" sz="5100">
                <a:solidFill>
                  <a:srgbClr val="000000"/>
                </a:solidFill>
              </a:defRPr>
            </a:lvl1pPr>
          </a:lstStyle>
          <a:p>
            <a:pPr/>
            <a:r>
              <a:t>The Kindest Creature on Earth</a:t>
            </a:r>
          </a:p>
        </p:txBody>
      </p:sp>
      <p:sp>
        <p:nvSpPr>
          <p:cNvPr id="272" name="ACTIVITY:"/>
          <p:cNvSpPr txBox="1"/>
          <p:nvPr/>
        </p:nvSpPr>
        <p:spPr>
          <a:xfrm rot="21554344">
            <a:off x="1893795" y="1956816"/>
            <a:ext cx="6299418" cy="1487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1" sz="9500">
                <a:solidFill>
                  <a:srgbClr val="000000"/>
                </a:solidFill>
              </a:defRPr>
            </a:lvl1pPr>
          </a:lstStyle>
          <a:p>
            <a:pPr/>
            <a:r>
              <a:t>ACTIVITY: </a:t>
            </a:r>
          </a:p>
        </p:txBody>
      </p:sp>
      <p:pic>
        <p:nvPicPr>
          <p:cNvPr id="273" name="new WT logo red.png" descr="new WT logo re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223" y="131625"/>
            <a:ext cx="1914935" cy="11151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1" grpId="2"/>
      <p:bldP build="whole" bldLvl="1" animBg="1" rev="0" advAuto="0" spid="27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KIND"/>
          <p:cNvSpPr txBox="1"/>
          <p:nvPr/>
        </p:nvSpPr>
        <p:spPr>
          <a:xfrm rot="21554344">
            <a:off x="5905598" y="3434165"/>
            <a:ext cx="12572803" cy="58186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1" sz="40000">
                <a:solidFill>
                  <a:srgbClr val="000000"/>
                </a:solidFill>
              </a:defRPr>
            </a:lvl1pPr>
          </a:lstStyle>
          <a:p>
            <a:pPr/>
            <a:r>
              <a:t>KIND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5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