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548062" y="2875359"/>
            <a:ext cx="17287876" cy="455414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548062" y="7411640"/>
            <a:ext cx="17287876" cy="18216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001000"/>
            <a:ext cx="14716126" cy="7143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4833937" y="5838229"/>
            <a:ext cx="14716126" cy="914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541735" y="0"/>
            <a:ext cx="24384001" cy="13716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4818107" y="-946547"/>
            <a:ext cx="14611141" cy="1093685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715500"/>
            <a:ext cx="14716126" cy="180379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3548062" y="4572000"/>
            <a:ext cx="17287876" cy="455414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10573650" y="1946671"/>
            <a:ext cx="11070581" cy="98405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548062" y="1428750"/>
            <a:ext cx="8286751" cy="5464969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548062" y="6875859"/>
            <a:ext cx="8286751" cy="546497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24452" indent="-724452">
              <a:lnSpc>
                <a:spcPct val="120000"/>
              </a:lnSpc>
              <a:spcBef>
                <a:spcPts val="6400"/>
              </a:spcBef>
              <a:defRPr sz="6400"/>
            </a:lvl1pPr>
            <a:lvl2pPr marL="1245152" indent="-724452">
              <a:lnSpc>
                <a:spcPct val="120000"/>
              </a:lnSpc>
              <a:spcBef>
                <a:spcPts val="6400"/>
              </a:spcBef>
              <a:defRPr sz="6400"/>
            </a:lvl2pPr>
            <a:lvl3pPr marL="1765852" indent="-724452">
              <a:lnSpc>
                <a:spcPct val="120000"/>
              </a:lnSpc>
              <a:spcBef>
                <a:spcPts val="6400"/>
              </a:spcBef>
              <a:defRPr sz="6400"/>
            </a:lvl3pPr>
            <a:lvl4pPr marL="2286552" indent="-724452">
              <a:lnSpc>
                <a:spcPct val="120000"/>
              </a:lnSpc>
              <a:spcBef>
                <a:spcPts val="6400"/>
              </a:spcBef>
              <a:defRPr sz="6400"/>
            </a:lvl4pPr>
            <a:lvl5pPr marL="2807252" indent="-724452">
              <a:lnSpc>
                <a:spcPct val="120000"/>
              </a:lnSpc>
              <a:spcBef>
                <a:spcPts val="64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772754" y="3857625"/>
            <a:ext cx="11094757" cy="98620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3548062" y="3839765"/>
            <a:ext cx="8286751" cy="88582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4119562" y="1071562"/>
            <a:ext cx="16127017" cy="11555017"/>
          </a:xfrm>
          <a:prstGeom prst="rect">
            <a:avLst/>
          </a:prstGeom>
        </p:spPr>
        <p:txBody>
          <a:bodyPr/>
          <a:lstStyle>
            <a:lvl1pPr marL="724452" indent="-724452">
              <a:lnSpc>
                <a:spcPct val="120000"/>
              </a:lnSpc>
              <a:spcBef>
                <a:spcPts val="6400"/>
              </a:spcBef>
              <a:defRPr sz="6400"/>
            </a:lvl1pPr>
            <a:lvl2pPr marL="1245152" indent="-724452">
              <a:lnSpc>
                <a:spcPct val="120000"/>
              </a:lnSpc>
              <a:spcBef>
                <a:spcPts val="6400"/>
              </a:spcBef>
              <a:defRPr sz="6400"/>
            </a:lvl2pPr>
            <a:lvl3pPr marL="1765852" indent="-724452">
              <a:lnSpc>
                <a:spcPct val="120000"/>
              </a:lnSpc>
              <a:spcBef>
                <a:spcPts val="6400"/>
              </a:spcBef>
              <a:defRPr sz="6400"/>
            </a:lvl3pPr>
            <a:lvl4pPr marL="2286552" indent="-724452">
              <a:lnSpc>
                <a:spcPct val="120000"/>
              </a:lnSpc>
              <a:spcBef>
                <a:spcPts val="6400"/>
              </a:spcBef>
              <a:defRPr sz="6400"/>
            </a:lvl4pPr>
            <a:lvl5pPr marL="2807252" indent="-724452">
              <a:lnSpc>
                <a:spcPct val="120000"/>
              </a:lnSpc>
              <a:spcBef>
                <a:spcPts val="64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/>
          <p:nvPr>
            <p:ph type="pic" sz="quarter" idx="21"/>
          </p:nvPr>
        </p:nvSpPr>
        <p:spPr>
          <a:xfrm>
            <a:off x="12406312" y="6983015"/>
            <a:ext cx="8161735" cy="61118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2424171" y="625078"/>
            <a:ext cx="8161736" cy="61118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2-10-superquadro_1631x2178.jpeg"/>
          <p:cNvSpPr/>
          <p:nvPr>
            <p:ph type="pic" idx="23"/>
          </p:nvPr>
        </p:nvSpPr>
        <p:spPr>
          <a:xfrm>
            <a:off x="1726743" y="678656"/>
            <a:ext cx="11243383" cy="150210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548062" y="357187"/>
            <a:ext cx="17287876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548062" y="3839765"/>
            <a:ext cx="17287876" cy="8858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35767" y="13048902"/>
            <a:ext cx="494607" cy="48850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5908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1pPr>
      <a:lvl2pPr marL="10226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2pPr>
      <a:lvl3pPr marL="14544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3pPr>
      <a:lvl4pPr marL="18862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4pPr>
      <a:lvl5pPr marL="23180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5pPr>
      <a:lvl6pPr marL="27498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6pPr>
      <a:lvl7pPr marL="31816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7pPr>
      <a:lvl8pPr marL="36134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8pPr>
      <a:lvl9pPr marL="40452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utterstock_62915473.jpeg" descr="shutterstock_62915473.jpeg"/>
          <p:cNvPicPr>
            <a:picLocks noChangeAspect="1"/>
          </p:cNvPicPr>
          <p:nvPr/>
        </p:nvPicPr>
        <p:blipFill>
          <a:blip r:embed="rId2">
            <a:alphaModFix amt="28674"/>
            <a:extLst/>
          </a:blip>
          <a:srcRect l="0" t="15204" r="219" b="0"/>
          <a:stretch>
            <a:fillRect/>
          </a:stretch>
        </p:blipFill>
        <p:spPr>
          <a:xfrm>
            <a:off x="-33012" y="-42207"/>
            <a:ext cx="24450025" cy="1380041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Activity: Name Writing"/>
          <p:cNvSpPr txBox="1"/>
          <p:nvPr/>
        </p:nvSpPr>
        <p:spPr>
          <a:xfrm>
            <a:off x="5602029" y="911366"/>
            <a:ext cx="13179942" cy="15399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9600">
                <a:solidFill>
                  <a:srgbClr val="000000"/>
                </a:solidFill>
              </a:defRPr>
            </a:lvl1pPr>
          </a:lstStyle>
          <a:p>
            <a:pPr/>
            <a:r>
              <a:t>Activity: Name Writing</a:t>
            </a:r>
          </a:p>
        </p:txBody>
      </p:sp>
      <p:sp>
        <p:nvSpPr>
          <p:cNvPr id="121" name="Instructions:"/>
          <p:cNvSpPr txBox="1"/>
          <p:nvPr/>
        </p:nvSpPr>
        <p:spPr>
          <a:xfrm>
            <a:off x="6364854" y="3022412"/>
            <a:ext cx="3271859" cy="73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Instructions:</a:t>
            </a:r>
          </a:p>
        </p:txBody>
      </p:sp>
      <p:sp>
        <p:nvSpPr>
          <p:cNvPr id="122" name="Get out a piece of paper and a pen or pencil to write with.…"/>
          <p:cNvSpPr txBox="1"/>
          <p:nvPr/>
        </p:nvSpPr>
        <p:spPr>
          <a:xfrm>
            <a:off x="6146534" y="4620490"/>
            <a:ext cx="14466306" cy="416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401052" indent="-401052" algn="l" defTabSz="1828800">
              <a:buSzPct val="100000"/>
              <a:buChar char="•"/>
              <a:defRPr b="1" sz="4000">
                <a:solidFill>
                  <a:srgbClr val="000000"/>
                </a:solidFill>
              </a:defRPr>
            </a:pPr>
            <a:r>
              <a:t>Get out a piece of paper and a pen or pencil to write with.</a:t>
            </a:r>
          </a:p>
          <a:p>
            <a:pPr algn="l" defTabSz="1828800">
              <a:defRPr b="1" sz="4000">
                <a:solidFill>
                  <a:srgbClr val="000000"/>
                </a:solidFill>
              </a:defRPr>
            </a:pPr>
          </a:p>
          <a:p>
            <a:pPr marL="401052" indent="-401052" algn="l" defTabSz="1828800">
              <a:buSzPct val="100000"/>
              <a:buChar char="•"/>
              <a:defRPr b="1" sz="4000">
                <a:solidFill>
                  <a:srgbClr val="000000"/>
                </a:solidFill>
              </a:defRPr>
            </a:pPr>
            <a:r>
              <a:t>When I say “go,”  you are to write your full name (first, middle, last name etc.) as many times as you can. </a:t>
            </a:r>
          </a:p>
          <a:p>
            <a:pPr marL="401052" indent="-401052" algn="l" defTabSz="1828800">
              <a:buSzPct val="100000"/>
              <a:buChar char="•"/>
              <a:defRPr b="1" sz="4000">
                <a:solidFill>
                  <a:srgbClr val="000000"/>
                </a:solidFill>
              </a:defRPr>
            </a:pPr>
          </a:p>
          <a:p>
            <a:pPr marL="401052" indent="-401052" algn="l" defTabSz="1828800">
              <a:buSzPct val="100000"/>
              <a:buChar char="•"/>
              <a:defRPr b="1" sz="4000">
                <a:solidFill>
                  <a:srgbClr val="000000"/>
                </a:solidFill>
              </a:defRPr>
            </a:pPr>
            <a:r>
              <a:t>You will have 30 seconds to write your name and keep repeating that.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1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10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10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1"/>
      <p:bldP build="p" bldLvl="5" animBg="1" rev="0" advAuto="0" spid="12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utterstock_62915473.jpeg" descr="shutterstock_62915473.jpeg"/>
          <p:cNvPicPr>
            <a:picLocks noChangeAspect="1"/>
          </p:cNvPicPr>
          <p:nvPr/>
        </p:nvPicPr>
        <p:blipFill>
          <a:blip r:embed="rId2">
            <a:alphaModFix amt="28674"/>
            <a:extLst/>
          </a:blip>
          <a:srcRect l="0" t="15204" r="219" b="0"/>
          <a:stretch>
            <a:fillRect/>
          </a:stretch>
        </p:blipFill>
        <p:spPr>
          <a:xfrm>
            <a:off x="-33012" y="-42207"/>
            <a:ext cx="24450025" cy="13800414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Activity: Name Writing"/>
          <p:cNvSpPr txBox="1"/>
          <p:nvPr/>
        </p:nvSpPr>
        <p:spPr>
          <a:xfrm>
            <a:off x="5602029" y="911366"/>
            <a:ext cx="13179942" cy="15399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76200" dir="27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9600">
                <a:solidFill>
                  <a:srgbClr val="000000"/>
                </a:solidFill>
              </a:defRPr>
            </a:lvl1pPr>
          </a:lstStyle>
          <a:p>
            <a:pPr/>
            <a:r>
              <a:t>Activity: Name Writing</a:t>
            </a:r>
          </a:p>
        </p:txBody>
      </p:sp>
      <p:sp>
        <p:nvSpPr>
          <p:cNvPr id="126" name="Questions:"/>
          <p:cNvSpPr txBox="1"/>
          <p:nvPr/>
        </p:nvSpPr>
        <p:spPr>
          <a:xfrm>
            <a:off x="6364854" y="3022412"/>
            <a:ext cx="2848691" cy="73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Questions:</a:t>
            </a:r>
          </a:p>
        </p:txBody>
      </p:sp>
      <p:sp>
        <p:nvSpPr>
          <p:cNvPr id="127" name="Do you agree that it was harder when you changed hands?  Why?…"/>
          <p:cNvSpPr txBox="1"/>
          <p:nvPr/>
        </p:nvSpPr>
        <p:spPr>
          <a:xfrm>
            <a:off x="6146534" y="4620490"/>
            <a:ext cx="14466306" cy="759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401052" indent="-401052" algn="l" defTabSz="1828800">
              <a:buSzPct val="100000"/>
              <a:buChar char="•"/>
              <a:defRPr b="1" sz="4000">
                <a:solidFill>
                  <a:srgbClr val="000000"/>
                </a:solidFill>
              </a:defRPr>
            </a:pPr>
            <a:r>
              <a:t>Do you agree that it was harder when you changed hands?  Why? </a:t>
            </a:r>
            <a:br/>
          </a:p>
          <a:p>
            <a:pPr marL="401052" indent="-401052" algn="l" defTabSz="1828800">
              <a:buSzPct val="100000"/>
              <a:buChar char="•"/>
              <a:defRPr b="1" sz="4000">
                <a:solidFill>
                  <a:srgbClr val="000000"/>
                </a:solidFill>
              </a:defRPr>
            </a:pPr>
            <a:r>
              <a:t>Why was it easier to do this activity with the hand that you normally write with?</a:t>
            </a:r>
            <a:br/>
          </a:p>
          <a:p>
            <a:pPr marL="401052" indent="-401052" algn="l" defTabSz="1828800">
              <a:buSzPct val="100000"/>
              <a:buChar char="•"/>
              <a:defRPr b="1" sz="4000">
                <a:solidFill>
                  <a:srgbClr val="000000"/>
                </a:solidFill>
              </a:defRPr>
            </a:pPr>
            <a:r>
              <a:t>Why is change hard? </a:t>
            </a:r>
            <a:br/>
          </a:p>
          <a:p>
            <a:pPr marL="401052" indent="-401052" algn="l" defTabSz="1828800">
              <a:buSzPct val="100000"/>
              <a:buChar char="•"/>
              <a:defRPr b="1" sz="4000">
                <a:solidFill>
                  <a:srgbClr val="000000"/>
                </a:solidFill>
              </a:defRPr>
            </a:pPr>
            <a:r>
              <a:t>What do we usually do in pressure situations when someone yells, hits, or blames us?</a:t>
            </a:r>
            <a:br/>
          </a:p>
          <a:p>
            <a:pPr marL="401052" indent="-401052" algn="l" defTabSz="1828800">
              <a:buSzPct val="100000"/>
              <a:buChar char="•"/>
              <a:defRPr b="1" sz="4000">
                <a:solidFill>
                  <a:srgbClr val="000000"/>
                </a:solidFill>
              </a:defRPr>
            </a:pPr>
            <a:r>
              <a:t>Why is it hard to do something different?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000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1"/>
      <p:bldP build="p" bldLvl="5" animBg="1" rev="0" advAuto="0" spid="12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Controller_.jpeg" descr="Controller_.jpeg"/>
          <p:cNvPicPr>
            <a:picLocks noChangeAspect="1"/>
          </p:cNvPicPr>
          <p:nvPr/>
        </p:nvPicPr>
        <p:blipFill>
          <a:blip r:embed="rId2">
            <a:alphaModFix amt="10351"/>
            <a:extLst/>
          </a:blip>
          <a:stretch>
            <a:fillRect/>
          </a:stretch>
        </p:blipFill>
        <p:spPr>
          <a:xfrm>
            <a:off x="3043535" y="0"/>
            <a:ext cx="1829693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"/>
          <p:cNvSpPr/>
          <p:nvPr/>
        </p:nvSpPr>
        <p:spPr>
          <a:xfrm>
            <a:off x="-20323" y="11227"/>
            <a:ext cx="3074385" cy="13693546"/>
          </a:xfrm>
          <a:prstGeom prst="rect">
            <a:avLst/>
          </a:prstGeom>
          <a:solidFill>
            <a:srgbClr val="FFFFFF">
              <a:alpha val="10351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Rectangle"/>
          <p:cNvSpPr/>
          <p:nvPr/>
        </p:nvSpPr>
        <p:spPr>
          <a:xfrm>
            <a:off x="21330130" y="11227"/>
            <a:ext cx="3074385" cy="13693546"/>
          </a:xfrm>
          <a:prstGeom prst="rect">
            <a:avLst/>
          </a:prstGeom>
          <a:solidFill>
            <a:srgbClr val="FFFFFF">
              <a:alpha val="10351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Rectangle"/>
          <p:cNvSpPr/>
          <p:nvPr/>
        </p:nvSpPr>
        <p:spPr>
          <a:xfrm>
            <a:off x="-47138" y="-35094"/>
            <a:ext cx="3065585" cy="13810727"/>
          </a:xfrm>
          <a:prstGeom prst="rect">
            <a:avLst/>
          </a:prstGeom>
          <a:solidFill>
            <a:srgbClr val="CED7B1">
              <a:alpha val="10079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3" name="Defense Mechanisms…"/>
          <p:cNvSpPr txBox="1"/>
          <p:nvPr/>
        </p:nvSpPr>
        <p:spPr>
          <a:xfrm rot="21554344">
            <a:off x="5978617" y="4661154"/>
            <a:ext cx="12426765" cy="2514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 sz="9500">
                <a:solidFill>
                  <a:srgbClr val="000000"/>
                </a:solidFill>
              </a:defRPr>
            </a:pPr>
            <a:r>
              <a:t>Defense Mechanisms</a:t>
            </a:r>
          </a:p>
          <a:p>
            <a:pPr>
              <a:defRPr sz="7000">
                <a:solidFill>
                  <a:srgbClr val="000000"/>
                </a:solidFill>
              </a:defRPr>
            </a:pPr>
            <a:r>
              <a:t>“Emotional Regulation”</a:t>
            </a:r>
          </a:p>
        </p:txBody>
      </p:sp>
      <p:pic>
        <p:nvPicPr>
          <p:cNvPr id="134" name="new WT logo red.png" descr="new WT logo 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494" y="455283"/>
            <a:ext cx="5444095" cy="317025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ctangle"/>
          <p:cNvSpPr/>
          <p:nvPr/>
        </p:nvSpPr>
        <p:spPr>
          <a:xfrm>
            <a:off x="21365553" y="-47363"/>
            <a:ext cx="3065585" cy="13810727"/>
          </a:xfrm>
          <a:prstGeom prst="rect">
            <a:avLst/>
          </a:prstGeom>
          <a:solidFill>
            <a:srgbClr val="CED7B1">
              <a:alpha val="10015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1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"/>
          <p:cNvGrpSpPr/>
          <p:nvPr/>
        </p:nvGrpSpPr>
        <p:grpSpPr>
          <a:xfrm>
            <a:off x="-20322" y="0"/>
            <a:ext cx="24424836" cy="13716001"/>
            <a:chOff x="0" y="0"/>
            <a:chExt cx="24424835" cy="13716000"/>
          </a:xfrm>
        </p:grpSpPr>
        <p:pic>
          <p:nvPicPr>
            <p:cNvPr id="137" name="Controller_.jpeg" descr="Controller_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3857" y="0"/>
              <a:ext cx="18296930" cy="137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" name="Rectangle"/>
            <p:cNvSpPr/>
            <p:nvPr/>
          </p:nvSpPr>
          <p:spPr>
            <a:xfrm>
              <a:off x="0" y="11227"/>
              <a:ext cx="3074384" cy="13693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" name="Rectangle"/>
            <p:cNvSpPr/>
            <p:nvPr/>
          </p:nvSpPr>
          <p:spPr>
            <a:xfrm>
              <a:off x="21350451" y="11227"/>
              <a:ext cx="3074385" cy="13693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41" name="new WT logo red.png" descr="new WT logo 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23" y="131625"/>
            <a:ext cx="1914935" cy="11151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4" name="Group"/>
          <p:cNvGrpSpPr/>
          <p:nvPr/>
        </p:nvGrpSpPr>
        <p:grpSpPr>
          <a:xfrm rot="21425468">
            <a:off x="17355469" y="727018"/>
            <a:ext cx="1251991" cy="1858964"/>
            <a:chOff x="0" y="0"/>
            <a:chExt cx="1251990" cy="1858963"/>
          </a:xfrm>
        </p:grpSpPr>
        <p:pic>
          <p:nvPicPr>
            <p:cNvPr id="142" name="Flag 1.png" descr="Flag 1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16048" r="91492" b="67101"/>
            <a:stretch>
              <a:fillRect/>
            </a:stretch>
          </p:blipFill>
          <p:spPr>
            <a:xfrm>
              <a:off x="0" y="0"/>
              <a:ext cx="1251991" cy="1858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3" name="1"/>
            <p:cNvSpPr txBox="1"/>
            <p:nvPr/>
          </p:nvSpPr>
          <p:spPr>
            <a:xfrm rot="21554344">
              <a:off x="580745" y="410126"/>
              <a:ext cx="336390" cy="4007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b="1" sz="1400">
                  <a:solidFill>
                    <a:srgbClr val="000000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145" name="What do these 4 buttons on a game controller typically do?"/>
          <p:cNvSpPr txBox="1"/>
          <p:nvPr/>
        </p:nvSpPr>
        <p:spPr>
          <a:xfrm rot="21554344">
            <a:off x="18832839" y="1353537"/>
            <a:ext cx="5700631" cy="2983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What do these 4 buttons on a game controller typically do?</a:t>
            </a:r>
          </a:p>
        </p:txBody>
      </p:sp>
      <p:sp>
        <p:nvSpPr>
          <p:cNvPr id="146" name="Line"/>
          <p:cNvSpPr/>
          <p:nvPr/>
        </p:nvSpPr>
        <p:spPr>
          <a:xfrm flipH="1">
            <a:off x="16572951" y="3932331"/>
            <a:ext cx="2758908" cy="1510844"/>
          </a:xfrm>
          <a:prstGeom prst="line">
            <a:avLst/>
          </a:prstGeom>
          <a:ln w="241300">
            <a:solidFill>
              <a:schemeClr val="accent5">
                <a:hueOff val="-608019"/>
                <a:satOff val="-16379"/>
                <a:lumOff val="25127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  <p:bldP build="whole" bldLvl="1" animBg="1" rev="0" advAuto="0" spid="145" grpId="2"/>
      <p:bldP build="whole" bldLvl="1" animBg="1" rev="0" advAuto="0" spid="146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"/>
          <p:cNvGrpSpPr/>
          <p:nvPr/>
        </p:nvGrpSpPr>
        <p:grpSpPr>
          <a:xfrm>
            <a:off x="-20322" y="0"/>
            <a:ext cx="24424836" cy="13716001"/>
            <a:chOff x="0" y="0"/>
            <a:chExt cx="24424835" cy="13716000"/>
          </a:xfrm>
        </p:grpSpPr>
        <p:pic>
          <p:nvPicPr>
            <p:cNvPr id="148" name="Controller_.jpeg" descr="Controller_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3857" y="0"/>
              <a:ext cx="18296930" cy="137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9" name="Rectangle"/>
            <p:cNvSpPr/>
            <p:nvPr/>
          </p:nvSpPr>
          <p:spPr>
            <a:xfrm>
              <a:off x="0" y="11227"/>
              <a:ext cx="3074384" cy="13693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0" name="Rectangle"/>
            <p:cNvSpPr/>
            <p:nvPr/>
          </p:nvSpPr>
          <p:spPr>
            <a:xfrm>
              <a:off x="21350451" y="11227"/>
              <a:ext cx="3074385" cy="13693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52" name="new WT logo red.png" descr="new WT logo 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23" y="131625"/>
            <a:ext cx="1914935" cy="11151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Group"/>
          <p:cNvGrpSpPr/>
          <p:nvPr/>
        </p:nvGrpSpPr>
        <p:grpSpPr>
          <a:xfrm rot="478011">
            <a:off x="-24758" y="1750754"/>
            <a:ext cx="1379077" cy="1842996"/>
            <a:chOff x="0" y="0"/>
            <a:chExt cx="1379076" cy="1842994"/>
          </a:xfrm>
        </p:grpSpPr>
        <p:pic>
          <p:nvPicPr>
            <p:cNvPr id="153" name="Flag 2.png" descr="Flag 2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852" t="17590" r="84586" b="67163"/>
            <a:stretch>
              <a:fillRect/>
            </a:stretch>
          </p:blipFill>
          <p:spPr>
            <a:xfrm rot="21014962">
              <a:off x="134166" y="81929"/>
              <a:ext cx="1110744" cy="16791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" name="2"/>
            <p:cNvSpPr txBox="1"/>
            <p:nvPr/>
          </p:nvSpPr>
          <p:spPr>
            <a:xfrm rot="20969306">
              <a:off x="667241" y="339540"/>
              <a:ext cx="337534" cy="402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b="1" sz="1400">
                  <a:solidFill>
                    <a:srgbClr val="000000"/>
                  </a:solidFill>
                </a:defRPr>
              </a:lvl1pPr>
            </a:lstStyle>
            <a:p>
              <a:pPr>
                <a:defRPr sz="2500"/>
              </a:pPr>
              <a:r>
                <a:rPr sz="1400"/>
                <a:t>2</a:t>
              </a:r>
            </a:p>
          </p:txBody>
        </p:sp>
      </p:grpSp>
      <p:sp>
        <p:nvSpPr>
          <p:cNvPr id="156" name="What does the direction stick on a game controller typically do?"/>
          <p:cNvSpPr txBox="1"/>
          <p:nvPr/>
        </p:nvSpPr>
        <p:spPr>
          <a:xfrm rot="21554344">
            <a:off x="1647878" y="1180374"/>
            <a:ext cx="5719603" cy="2983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What does the direction stick on a game controller typically do?</a:t>
            </a:r>
          </a:p>
        </p:txBody>
      </p:sp>
      <p:sp>
        <p:nvSpPr>
          <p:cNvPr id="157" name="Line"/>
          <p:cNvSpPr/>
          <p:nvPr/>
        </p:nvSpPr>
        <p:spPr>
          <a:xfrm>
            <a:off x="5796725" y="2581909"/>
            <a:ext cx="2937201" cy="864682"/>
          </a:xfrm>
          <a:prstGeom prst="line">
            <a:avLst/>
          </a:prstGeom>
          <a:ln w="241300">
            <a:solidFill>
              <a:schemeClr val="accent5">
                <a:hueOff val="-608019"/>
                <a:satOff val="-16379"/>
                <a:lumOff val="25127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  <p:bldP build="whole" bldLvl="1" animBg="1" rev="0" advAuto="0" spid="156" grpId="2"/>
      <p:bldP build="whole" bldLvl="1" animBg="1" rev="0" advAuto="0" spid="15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"/>
          <p:cNvGrpSpPr/>
          <p:nvPr/>
        </p:nvGrpSpPr>
        <p:grpSpPr>
          <a:xfrm>
            <a:off x="-20322" y="0"/>
            <a:ext cx="24424836" cy="13716001"/>
            <a:chOff x="0" y="0"/>
            <a:chExt cx="24424835" cy="13716000"/>
          </a:xfrm>
        </p:grpSpPr>
        <p:pic>
          <p:nvPicPr>
            <p:cNvPr id="159" name="Controller_.jpeg" descr="Controller_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3857" y="0"/>
              <a:ext cx="18296930" cy="137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0" name="Rectangle"/>
            <p:cNvSpPr/>
            <p:nvPr/>
          </p:nvSpPr>
          <p:spPr>
            <a:xfrm>
              <a:off x="0" y="11227"/>
              <a:ext cx="3074384" cy="13693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1" name="Rectangle"/>
            <p:cNvSpPr/>
            <p:nvPr/>
          </p:nvSpPr>
          <p:spPr>
            <a:xfrm>
              <a:off x="21350451" y="11227"/>
              <a:ext cx="3074385" cy="13693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63" name="new WT logo red.png" descr="new WT logo 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23" y="131625"/>
            <a:ext cx="1914935" cy="111512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What does the pause button typically do in a game?"/>
          <p:cNvSpPr txBox="1"/>
          <p:nvPr/>
        </p:nvSpPr>
        <p:spPr>
          <a:xfrm rot="21554344">
            <a:off x="18420377" y="9092454"/>
            <a:ext cx="5719604" cy="2412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What does the pause button typically do in a game?</a:t>
            </a:r>
          </a:p>
        </p:txBody>
      </p:sp>
      <p:sp>
        <p:nvSpPr>
          <p:cNvPr id="165" name="Line"/>
          <p:cNvSpPr/>
          <p:nvPr/>
        </p:nvSpPr>
        <p:spPr>
          <a:xfrm flipH="1" flipV="1">
            <a:off x="15573195" y="7327604"/>
            <a:ext cx="2643245" cy="1692825"/>
          </a:xfrm>
          <a:prstGeom prst="line">
            <a:avLst/>
          </a:prstGeom>
          <a:ln w="241300">
            <a:solidFill>
              <a:schemeClr val="accent5">
                <a:hueOff val="-608019"/>
                <a:satOff val="-16379"/>
                <a:lumOff val="25127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/>
          </a:p>
        </p:txBody>
      </p:sp>
      <p:grpSp>
        <p:nvGrpSpPr>
          <p:cNvPr id="168" name="Group"/>
          <p:cNvGrpSpPr/>
          <p:nvPr/>
        </p:nvGrpSpPr>
        <p:grpSpPr>
          <a:xfrm rot="47527">
            <a:off x="18055141" y="7387183"/>
            <a:ext cx="1164995" cy="1675267"/>
            <a:chOff x="0" y="0"/>
            <a:chExt cx="1164993" cy="1675265"/>
          </a:xfrm>
        </p:grpSpPr>
        <p:pic>
          <p:nvPicPr>
            <p:cNvPr id="166" name="Flag 3.png" descr="Flag 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824" t="2062" r="84261" b="82431"/>
            <a:stretch>
              <a:fillRect/>
            </a:stretch>
          </p:blipFill>
          <p:spPr>
            <a:xfrm>
              <a:off x="0" y="0"/>
              <a:ext cx="1164994" cy="16752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7" name="3"/>
            <p:cNvSpPr txBox="1"/>
            <p:nvPr/>
          </p:nvSpPr>
          <p:spPr>
            <a:xfrm rot="21555300">
              <a:off x="530902" y="252824"/>
              <a:ext cx="338196" cy="3944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b="1" sz="1400">
                  <a:solidFill>
                    <a:srgbClr val="000000"/>
                  </a:solidFill>
                </a:defRPr>
              </a:lvl1pPr>
            </a:lstStyle>
            <a:p>
              <a:pPr>
                <a:defRPr sz="2500"/>
              </a:pPr>
              <a:r>
                <a:rPr sz="1400"/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3"/>
      <p:bldP build="whole" bldLvl="1" animBg="1" rev="0" advAuto="0" spid="164" grpId="1"/>
      <p:bldP build="whole" bldLvl="1" animBg="1" rev="0" advAuto="0" spid="16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Controller_.jpeg" descr="Controller_.jpeg"/>
          <p:cNvPicPr>
            <a:picLocks noChangeAspect="1"/>
          </p:cNvPicPr>
          <p:nvPr/>
        </p:nvPicPr>
        <p:blipFill>
          <a:blip r:embed="rId2">
            <a:alphaModFix amt="9773"/>
            <a:extLst/>
          </a:blip>
          <a:stretch>
            <a:fillRect/>
          </a:stretch>
        </p:blipFill>
        <p:spPr>
          <a:xfrm>
            <a:off x="3043535" y="0"/>
            <a:ext cx="1829693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Rectangle"/>
          <p:cNvSpPr/>
          <p:nvPr/>
        </p:nvSpPr>
        <p:spPr>
          <a:xfrm>
            <a:off x="-20323" y="11227"/>
            <a:ext cx="3074385" cy="13693546"/>
          </a:xfrm>
          <a:prstGeom prst="rect">
            <a:avLst/>
          </a:prstGeom>
          <a:solidFill>
            <a:srgbClr val="FFFFFF">
              <a:alpha val="9773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2" name="Rectangle"/>
          <p:cNvSpPr/>
          <p:nvPr/>
        </p:nvSpPr>
        <p:spPr>
          <a:xfrm>
            <a:off x="21330130" y="11227"/>
            <a:ext cx="3074385" cy="13693546"/>
          </a:xfrm>
          <a:prstGeom prst="rect">
            <a:avLst/>
          </a:prstGeom>
          <a:solidFill>
            <a:srgbClr val="FFFFFF">
              <a:alpha val="9773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3" name="new WT logo red.png" descr="new WT logo 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23" y="131625"/>
            <a:ext cx="1914935" cy="11151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Group"/>
          <p:cNvGrpSpPr/>
          <p:nvPr/>
        </p:nvGrpSpPr>
        <p:grpSpPr>
          <a:xfrm rot="21464659">
            <a:off x="3101840" y="870861"/>
            <a:ext cx="1373114" cy="1861996"/>
            <a:chOff x="0" y="0"/>
            <a:chExt cx="1373112" cy="1861995"/>
          </a:xfrm>
        </p:grpSpPr>
        <p:pic>
          <p:nvPicPr>
            <p:cNvPr id="174" name="Flag 4.png" descr="Flag 4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142" t="1804" r="91379" b="83983"/>
            <a:stretch>
              <a:fillRect/>
            </a:stretch>
          </p:blipFill>
          <p:spPr>
            <a:xfrm rot="21549245">
              <a:off x="13526" y="9835"/>
              <a:ext cx="1346061" cy="1842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" name="4"/>
            <p:cNvSpPr txBox="1"/>
            <p:nvPr/>
          </p:nvSpPr>
          <p:spPr>
            <a:xfrm>
              <a:off x="589704" y="420877"/>
              <a:ext cx="326984" cy="4372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b="1" sz="1400">
                  <a:solidFill>
                    <a:srgbClr val="000000"/>
                  </a:solidFill>
                </a:defRPr>
              </a:lvl1pPr>
            </a:lstStyle>
            <a:p>
              <a:pPr/>
              <a:r>
                <a:t>4</a:t>
              </a:r>
            </a:p>
          </p:txBody>
        </p:sp>
      </p:grpSp>
      <p:sp>
        <p:nvSpPr>
          <p:cNvPr id="177" name="Steps to control your defense mechanisms:"/>
          <p:cNvSpPr txBox="1"/>
          <p:nvPr/>
        </p:nvSpPr>
        <p:spPr>
          <a:xfrm rot="21554344">
            <a:off x="4931552" y="1954395"/>
            <a:ext cx="11660986" cy="69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Steps to control your defense mechanisms:</a:t>
            </a:r>
          </a:p>
        </p:txBody>
      </p:sp>
      <p:sp>
        <p:nvSpPr>
          <p:cNvPr id="178" name="Situation: Recognize when we are in a pressure situation or a situation that may begin to get frustrating…"/>
          <p:cNvSpPr txBox="1"/>
          <p:nvPr/>
        </p:nvSpPr>
        <p:spPr>
          <a:xfrm rot="21554344">
            <a:off x="5322902" y="3883021"/>
            <a:ext cx="14526953" cy="5841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706782" indent="-706782" algn="l">
              <a:buSzPct val="100000"/>
              <a:buAutoNum type="arabicPeriod" startAt="1"/>
              <a:defRPr b="1" sz="4000">
                <a:solidFill>
                  <a:srgbClr val="000000"/>
                </a:solidFill>
              </a:defRPr>
            </a:pPr>
            <a:r>
              <a:t>Situation: </a:t>
            </a:r>
            <a:r>
              <a:rPr b="0"/>
              <a:t>Recognize when we are in a pressure situation or a situation that may begin to get frustrating</a:t>
            </a:r>
            <a:br>
              <a:rPr b="0"/>
            </a:br>
          </a:p>
          <a:p>
            <a:pPr marL="706782" indent="-706782" algn="l">
              <a:buSzPct val="100000"/>
              <a:buAutoNum type="arabicPeriod" startAt="1"/>
              <a:defRPr b="1" sz="4000">
                <a:solidFill>
                  <a:srgbClr val="000000"/>
                </a:solidFill>
              </a:defRPr>
            </a:pPr>
            <a:r>
              <a:t>Feelings: </a:t>
            </a:r>
            <a:r>
              <a:rPr b="0"/>
              <a:t>Notice your feelings in this situations. Can you identify them?</a:t>
            </a:r>
            <a:br>
              <a:rPr b="0"/>
            </a:br>
          </a:p>
          <a:p>
            <a:pPr marL="706782" indent="-706782" algn="l">
              <a:buSzPct val="100000"/>
              <a:buAutoNum type="arabicPeriod" startAt="1"/>
              <a:defRPr b="1" sz="4000">
                <a:solidFill>
                  <a:srgbClr val="000000"/>
                </a:solidFill>
              </a:defRPr>
            </a:pPr>
            <a:r>
              <a:t>Pause and Choose: </a:t>
            </a:r>
            <a:r>
              <a:rPr b="0"/>
              <a:t> Are you going to remain in control or if we are going to let someone or something else take your controller?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0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2"/>
      <p:bldP build="whole" bldLvl="1" animBg="1" rev="0" advAuto="0" spid="176" grpId="1"/>
      <p:bldP build="p" bldLvl="5" animBg="1" rev="0" advAuto="0" spid="178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"/>
          <p:cNvGrpSpPr/>
          <p:nvPr/>
        </p:nvGrpSpPr>
        <p:grpSpPr>
          <a:xfrm>
            <a:off x="-20322" y="0"/>
            <a:ext cx="24424836" cy="13716001"/>
            <a:chOff x="0" y="0"/>
            <a:chExt cx="24424835" cy="13716000"/>
          </a:xfrm>
        </p:grpSpPr>
        <p:pic>
          <p:nvPicPr>
            <p:cNvPr id="180" name="Controller_.jpeg" descr="Controller_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3857" y="0"/>
              <a:ext cx="18296930" cy="137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1" name="Rectangle"/>
            <p:cNvSpPr/>
            <p:nvPr/>
          </p:nvSpPr>
          <p:spPr>
            <a:xfrm>
              <a:off x="0" y="11227"/>
              <a:ext cx="3074384" cy="13693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2" name="Rectangle"/>
            <p:cNvSpPr/>
            <p:nvPr/>
          </p:nvSpPr>
          <p:spPr>
            <a:xfrm>
              <a:off x="21350451" y="11227"/>
              <a:ext cx="3074385" cy="1369354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84" name="new WT logo red.png" descr="new WT logo r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23" y="131625"/>
            <a:ext cx="1914935" cy="111512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Resilience Booster:"/>
          <p:cNvSpPr txBox="1"/>
          <p:nvPr/>
        </p:nvSpPr>
        <p:spPr>
          <a:xfrm rot="21554344">
            <a:off x="605023" y="1675698"/>
            <a:ext cx="7269933" cy="994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6000">
                <a:solidFill>
                  <a:srgbClr val="000000"/>
                </a:solidFill>
              </a:defRPr>
            </a:lvl1pPr>
          </a:lstStyle>
          <a:p>
            <a:pPr/>
            <a:r>
              <a:t>Resilience Booster:</a:t>
            </a:r>
          </a:p>
        </p:txBody>
      </p:sp>
      <p:sp>
        <p:nvSpPr>
          <p:cNvPr id="186" name="Find an opportunity in the next week where you can choose to remain in control and select a positive defense mechanism."/>
          <p:cNvSpPr txBox="1"/>
          <p:nvPr/>
        </p:nvSpPr>
        <p:spPr>
          <a:xfrm rot="21554344">
            <a:off x="18496680" y="6766586"/>
            <a:ext cx="5403610" cy="4126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Find an opportunity in the next week where you can choose to remain in control and select a positive defense mechanism.</a:t>
            </a:r>
          </a:p>
        </p:txBody>
      </p:sp>
      <p:sp>
        <p:nvSpPr>
          <p:cNvPr id="187" name="write down one thing you can do in the future to help remain in control when you feel you are in a pressure situation.  Choose a more positive solution."/>
          <p:cNvSpPr txBox="1"/>
          <p:nvPr/>
        </p:nvSpPr>
        <p:spPr>
          <a:xfrm rot="21554344">
            <a:off x="1099249" y="3131694"/>
            <a:ext cx="4970755" cy="4698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write down one thing you can do in the future to help remain in control when you feel you are in a pressure situation.  Choose a more positive solution.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