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7E6"/>
          </a:solidFill>
        </a:fill>
      </a:tcStyle>
    </a:wholeTbl>
    <a:band2H>
      <a:tcTxStyle b="def" i="def"/>
      <a:tcStyle>
        <a:tcBdr/>
        <a:fill>
          <a:solidFill>
            <a:srgbClr val="E7ECF3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AE2CD"/>
          </a:solidFill>
        </a:fill>
      </a:tcStyle>
    </a:wholeTbl>
    <a:band2H>
      <a:tcTxStyle b="def" i="def"/>
      <a:tcStyle>
        <a:tcBdr/>
        <a:fill>
          <a:solidFill>
            <a:srgbClr val="ED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CCCC"/>
          </a:solidFill>
        </a:fill>
      </a:tcStyle>
    </a:wholeTbl>
    <a:band2H>
      <a:tcTxStyle b="def" i="def"/>
      <a:tcStyle>
        <a:tcBdr/>
        <a:fill>
          <a:solidFill>
            <a:srgbClr val="EEE7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" name="Shape 3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2400">
        <a:latin typeface="+mn-lt"/>
        <a:ea typeface="+mn-ea"/>
        <a:cs typeface="+mn-cs"/>
        <a:sym typeface="Arial"/>
      </a:defRPr>
    </a:lvl1pPr>
    <a:lvl2pPr indent="228600" latinLnBrk="0">
      <a:defRPr sz="2400">
        <a:latin typeface="+mn-lt"/>
        <a:ea typeface="+mn-ea"/>
        <a:cs typeface="+mn-cs"/>
        <a:sym typeface="Arial"/>
      </a:defRPr>
    </a:lvl2pPr>
    <a:lvl3pPr indent="457200" latinLnBrk="0">
      <a:defRPr sz="2400">
        <a:latin typeface="+mn-lt"/>
        <a:ea typeface="+mn-ea"/>
        <a:cs typeface="+mn-cs"/>
        <a:sym typeface="Arial"/>
      </a:defRPr>
    </a:lvl3pPr>
    <a:lvl4pPr indent="685800" latinLnBrk="0">
      <a:defRPr sz="2400">
        <a:latin typeface="+mn-lt"/>
        <a:ea typeface="+mn-ea"/>
        <a:cs typeface="+mn-cs"/>
        <a:sym typeface="Arial"/>
      </a:defRPr>
    </a:lvl4pPr>
    <a:lvl5pPr indent="914400" latinLnBrk="0">
      <a:defRPr sz="2400">
        <a:latin typeface="+mn-lt"/>
        <a:ea typeface="+mn-ea"/>
        <a:cs typeface="+mn-cs"/>
        <a:sym typeface="Arial"/>
      </a:defRPr>
    </a:lvl5pPr>
    <a:lvl6pPr indent="1143000" latinLnBrk="0">
      <a:defRPr sz="2400">
        <a:latin typeface="+mn-lt"/>
        <a:ea typeface="+mn-ea"/>
        <a:cs typeface="+mn-cs"/>
        <a:sym typeface="Arial"/>
      </a:defRPr>
    </a:lvl6pPr>
    <a:lvl7pPr indent="1371600" latinLnBrk="0">
      <a:defRPr sz="2400">
        <a:latin typeface="+mn-lt"/>
        <a:ea typeface="+mn-ea"/>
        <a:cs typeface="+mn-cs"/>
        <a:sym typeface="Arial"/>
      </a:defRPr>
    </a:lvl7pPr>
    <a:lvl8pPr indent="1600200" latinLnBrk="0">
      <a:defRPr sz="2400">
        <a:latin typeface="+mn-lt"/>
        <a:ea typeface="+mn-ea"/>
        <a:cs typeface="+mn-cs"/>
        <a:sym typeface="Arial"/>
      </a:defRPr>
    </a:lvl8pPr>
    <a:lvl9pPr indent="1828800" latinLnBrk="0">
      <a:defRPr sz="2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3962400" y="549276"/>
            <a:ext cx="16459200" cy="2286001"/>
          </a:xfrm>
          <a:prstGeom prst="rect">
            <a:avLst/>
          </a:prstGeom>
        </p:spPr>
        <p:txBody>
          <a:bodyPr lIns="91439" tIns="91439" rIns="91439" bIns="91439" anchor="ctr"/>
          <a:lstStyle>
            <a:lvl1pPr indent="0" algn="ctr">
              <a:defRPr b="0" sz="8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xfrm>
            <a:off x="3962400" y="3200400"/>
            <a:ext cx="16459200" cy="9051926"/>
          </a:xfrm>
          <a:prstGeom prst="rect">
            <a:avLst/>
          </a:prstGeom>
        </p:spPr>
        <p:txBody>
          <a:bodyPr lIns="91439" tIns="91439" rIns="91439" bIns="91439"/>
          <a:lstStyle>
            <a:lvl1pPr>
              <a:spcBef>
                <a:spcPts val="1500"/>
              </a:spcBef>
              <a:buClrTx/>
              <a:buSzPct val="100000"/>
              <a:defRPr sz="6400">
                <a:latin typeface="Calibri"/>
                <a:ea typeface="Calibri"/>
                <a:cs typeface="Calibri"/>
                <a:sym typeface="Calibri"/>
              </a:defRPr>
            </a:lvl1pPr>
            <a:lvl2pPr marL="1110342" indent="-653142">
              <a:spcBef>
                <a:spcPts val="1500"/>
              </a:spcBef>
              <a:buClrTx/>
              <a:buChar char="–"/>
              <a:defRPr sz="6400">
                <a:latin typeface="Calibri"/>
                <a:ea typeface="Calibri"/>
                <a:cs typeface="Calibri"/>
                <a:sym typeface="Calibri"/>
              </a:defRPr>
            </a:lvl2pPr>
            <a:lvl3pPr marL="1524000" indent="-609600">
              <a:spcBef>
                <a:spcPts val="1500"/>
              </a:spcBef>
              <a:buClrTx/>
              <a:buChar char="•"/>
              <a:defRPr sz="6400">
                <a:latin typeface="Calibri"/>
                <a:ea typeface="Calibri"/>
                <a:cs typeface="Calibri"/>
                <a:sym typeface="Calibri"/>
              </a:defRPr>
            </a:lvl3pPr>
            <a:lvl4pPr marL="2103120" indent="-731520">
              <a:spcBef>
                <a:spcPts val="1500"/>
              </a:spcBef>
              <a:buClrTx/>
              <a:buSzPct val="100000"/>
              <a:buChar char="–"/>
              <a:defRPr sz="6400">
                <a:latin typeface="Calibri"/>
                <a:ea typeface="Calibri"/>
                <a:cs typeface="Calibri"/>
                <a:sym typeface="Calibri"/>
              </a:defRPr>
            </a:lvl4pPr>
            <a:lvl5pPr marL="2560320" indent="-731520">
              <a:spcBef>
                <a:spcPts val="1500"/>
              </a:spcBef>
              <a:buClrTx/>
              <a:buChar char="»"/>
              <a:defRPr sz="6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xfrm>
            <a:off x="19917052" y="12802235"/>
            <a:ext cx="504548" cy="5511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"/>
          <p:cNvSpPr txBox="1"/>
          <p:nvPr>
            <p:ph type="sldNum" sz="quarter" idx="2"/>
          </p:nvPr>
        </p:nvSpPr>
        <p:spPr>
          <a:xfrm>
            <a:off x="11952882" y="13038931"/>
            <a:ext cx="460376" cy="498476"/>
          </a:xfrm>
          <a:prstGeom prst="rect">
            <a:avLst/>
          </a:prstGeom>
        </p:spPr>
        <p:txBody>
          <a:bodyPr lIns="71437" tIns="71437" rIns="71437" bIns="71437" anchor="b"/>
          <a:lstStyle>
            <a:lvl1pPr algn="ctr" defTabSz="821531">
              <a:defRPr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962400" y="549273"/>
            <a:ext cx="16459200" cy="2286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962400" y="3200400"/>
            <a:ext cx="16459200" cy="993514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887200" y="12344400"/>
            <a:ext cx="4267200" cy="736601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  <p:transition xmlns:p14="http://schemas.microsoft.com/office/powerpoint/2010/main" spd="med" advClick="1"/>
  <p:txStyles>
    <p:titleStyle>
      <a:lvl1pPr marL="0" marR="0" indent="4572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4572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4572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4572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4572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4572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685800" marR="0" indent="-685800" algn="l" defTabSz="18288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000000"/>
        </a:buClr>
        <a:buSzPct val="166666"/>
        <a:buFont typeface="Arial"/>
        <a:buChar char="•"/>
        <a:tabLst/>
        <a:defRPr b="0" baseline="0" cap="none" i="0" spc="0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1171575" marR="0" indent="-714375" algn="l" defTabSz="18288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000000"/>
        </a:buClr>
        <a:buSzPct val="100000"/>
        <a:buFont typeface="Arial"/>
        <a:buChar char="o"/>
        <a:tabLst/>
        <a:defRPr b="0" baseline="0" cap="none" i="0" spc="0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485900" marR="0" indent="-571500" algn="l" defTabSz="18288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000000"/>
        </a:buClr>
        <a:buSzPct val="100000"/>
        <a:buFont typeface="Arial"/>
        <a:buChar char="▪"/>
        <a:tabLst/>
        <a:defRPr b="0" baseline="0" cap="none" i="0" spc="0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2133600" marR="0" indent="-762000" algn="l" defTabSz="18288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000000"/>
        </a:buClr>
        <a:buSzPct val="166666"/>
        <a:buFont typeface="Arial"/>
        <a:buChar char="•"/>
        <a:tabLst/>
        <a:defRPr b="0" baseline="0" cap="none" i="0" spc="0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590800" marR="0" indent="-762000" algn="l" defTabSz="18288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000000"/>
        </a:buClr>
        <a:buSzPct val="100000"/>
        <a:buFont typeface="Arial"/>
        <a:buChar char="o"/>
        <a:tabLst/>
        <a:defRPr b="0" baseline="0" cap="none" i="0" spc="0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3048000" marR="0" indent="-762000" algn="l" defTabSz="18288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000000"/>
        </a:buClr>
        <a:buSzPct val="100000"/>
        <a:buFont typeface="Arial"/>
        <a:buChar char="▪"/>
        <a:tabLst/>
        <a:defRPr b="0" baseline="0" cap="none" i="0" spc="0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505200" marR="0" indent="-762000" algn="l" defTabSz="18288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000000"/>
        </a:buClr>
        <a:buSzPct val="166666"/>
        <a:buFont typeface="Arial"/>
        <a:buChar char="•"/>
        <a:tabLst/>
        <a:defRPr b="0" baseline="0" cap="none" i="0" spc="0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962400" marR="0" indent="-762000" algn="l" defTabSz="18288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000000"/>
        </a:buClr>
        <a:buSzPct val="100000"/>
        <a:buFont typeface="Arial"/>
        <a:buChar char="o"/>
        <a:tabLst/>
        <a:defRPr b="0" baseline="0" cap="none" i="0" spc="0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419600" marR="0" indent="-762000" algn="l" defTabSz="18288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000000"/>
        </a:buClr>
        <a:buSzPct val="100000"/>
        <a:buFont typeface="Arial"/>
        <a:buChar char="▪"/>
        <a:tabLst/>
        <a:defRPr b="0" baseline="0" cap="none" i="0" spc="0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video" Target="https://www.youtube.com/embed/OqqKEgrPhHo?feature=oembed" TargetMode="External"/><Relationship Id="rId3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utterstock_565970818.jpeg" descr="shutterstock_565970818.jpeg"/>
          <p:cNvPicPr>
            <a:picLocks noChangeAspect="1"/>
          </p:cNvPicPr>
          <p:nvPr/>
        </p:nvPicPr>
        <p:blipFill>
          <a:blip r:embed="rId2">
            <a:alphaModFix amt="43518"/>
            <a:extLst/>
          </a:blip>
          <a:srcRect l="0" t="11133" r="0" b="4912"/>
          <a:stretch>
            <a:fillRect/>
          </a:stretch>
        </p:blipFill>
        <p:spPr>
          <a:xfrm>
            <a:off x="-59004" y="2674"/>
            <a:ext cx="24502003" cy="13710651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Welcome to Class!"/>
          <p:cNvSpPr txBox="1"/>
          <p:nvPr/>
        </p:nvSpPr>
        <p:spPr>
          <a:xfrm>
            <a:off x="5072796" y="1481417"/>
            <a:ext cx="14238408" cy="153999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01600" dist="76200" dir="27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b="1" sz="9600"/>
            </a:lvl1pPr>
          </a:lstStyle>
          <a:p>
            <a:pPr/>
            <a:r>
              <a:t>Welcome to Class!</a:t>
            </a:r>
          </a:p>
        </p:txBody>
      </p:sp>
      <p:sp>
        <p:nvSpPr>
          <p:cNvPr id="40" name="Daily Check-in:"/>
          <p:cNvSpPr txBox="1"/>
          <p:nvPr/>
        </p:nvSpPr>
        <p:spPr>
          <a:xfrm>
            <a:off x="2084668" y="3913192"/>
            <a:ext cx="15166446" cy="1034252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01600" dist="76200" dir="27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b="1" sz="6000"/>
            </a:lvl1pPr>
          </a:lstStyle>
          <a:p>
            <a:pPr/>
            <a:r>
              <a:t>Daily Check-in:</a:t>
            </a:r>
          </a:p>
        </p:txBody>
      </p:sp>
      <p:pic>
        <p:nvPicPr>
          <p:cNvPr id="41" name="New WT logo.png" descr="New WT 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09841" y="549578"/>
            <a:ext cx="3506164" cy="178915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45622"/>
              </a:srgbClr>
            </a:outerShdw>
          </a:effectLst>
        </p:spPr>
      </p:pic>
      <p:sp>
        <p:nvSpPr>
          <p:cNvPr id="42" name="On a scale from 1-10 how is your day going?                    1 = poor    10 = awesome"/>
          <p:cNvSpPr txBox="1"/>
          <p:nvPr/>
        </p:nvSpPr>
        <p:spPr>
          <a:xfrm>
            <a:off x="3780108" y="5839224"/>
            <a:ext cx="16469826" cy="1910552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01600" dist="76200" dir="27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defRPr b="1" sz="6000"/>
            </a:pPr>
            <a:r>
              <a:t>On a scale from 1-10 how is your day going?        </a:t>
            </a:r>
            <a:br/>
            <a:r>
              <a:t>           1 = poor    10 = awesome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utterstock_472440757.jpeg" descr="shutterstock_472440757.jpeg"/>
          <p:cNvPicPr>
            <a:picLocks noChangeAspect="1"/>
          </p:cNvPicPr>
          <p:nvPr/>
        </p:nvPicPr>
        <p:blipFill>
          <a:blip r:embed="rId2">
            <a:alphaModFix amt="49469"/>
            <a:extLst/>
          </a:blip>
          <a:srcRect l="0" t="7715" r="1014" b="8356"/>
          <a:stretch>
            <a:fillRect/>
          </a:stretch>
        </p:blipFill>
        <p:spPr>
          <a:xfrm>
            <a:off x="-44054" y="-67271"/>
            <a:ext cx="24472278" cy="13850449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Thanks for Coming!"/>
          <p:cNvSpPr txBox="1"/>
          <p:nvPr/>
        </p:nvSpPr>
        <p:spPr>
          <a:xfrm>
            <a:off x="5705847" y="5807685"/>
            <a:ext cx="12542734" cy="160183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b="1" sz="10000"/>
            </a:lvl1pPr>
          </a:lstStyle>
          <a:p>
            <a:pPr/>
            <a:r>
              <a:t>Thanks for Coming!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Angry_student11.jpg" descr="Angry_student11.jpg"/>
          <p:cNvPicPr>
            <a:picLocks noChangeAspect="1"/>
          </p:cNvPicPr>
          <p:nvPr/>
        </p:nvPicPr>
        <p:blipFill>
          <a:blip r:embed="rId2">
            <a:alphaModFix amt="27478"/>
            <a:extLst/>
          </a:blip>
          <a:srcRect l="3091" t="0" r="3091" b="545"/>
          <a:stretch>
            <a:fillRect/>
          </a:stretch>
        </p:blipFill>
        <p:spPr>
          <a:xfrm>
            <a:off x="-154243" y="-43888"/>
            <a:ext cx="24692486" cy="13803776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Welcome to Class!"/>
          <p:cNvSpPr txBox="1"/>
          <p:nvPr/>
        </p:nvSpPr>
        <p:spPr>
          <a:xfrm>
            <a:off x="5072796" y="1481417"/>
            <a:ext cx="14238408" cy="153999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01600" dist="76200" dir="27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b="1" sz="9600"/>
            </a:lvl1pPr>
          </a:lstStyle>
          <a:p>
            <a:pPr/>
            <a:r>
              <a:t>Welcome to Class!</a:t>
            </a:r>
          </a:p>
        </p:txBody>
      </p:sp>
      <p:sp>
        <p:nvSpPr>
          <p:cNvPr id="46" name="Question of the Day:"/>
          <p:cNvSpPr txBox="1"/>
          <p:nvPr/>
        </p:nvSpPr>
        <p:spPr>
          <a:xfrm>
            <a:off x="2084668" y="3913192"/>
            <a:ext cx="15166446" cy="1034252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01600" dist="76200" dir="27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b="1" sz="6000"/>
            </a:lvl1pPr>
          </a:lstStyle>
          <a:p>
            <a:pPr/>
            <a:r>
              <a:t>Question of the Day:</a:t>
            </a:r>
          </a:p>
        </p:txBody>
      </p:sp>
      <p:pic>
        <p:nvPicPr>
          <p:cNvPr id="47" name="New WT logo.png" descr="New WT 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09841" y="549578"/>
            <a:ext cx="3506164" cy="178915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45622"/>
              </a:srgbClr>
            </a:outerShdw>
          </a:effectLst>
        </p:spPr>
      </p:pic>
      <p:sp>
        <p:nvSpPr>
          <p:cNvPr id="48" name="“What’s something that shouldn’t make you mad, but somehow does?”"/>
          <p:cNvSpPr txBox="1"/>
          <p:nvPr/>
        </p:nvSpPr>
        <p:spPr>
          <a:xfrm>
            <a:off x="3780108" y="5839224"/>
            <a:ext cx="16469826" cy="1910552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01600" dist="76200" dir="27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b="1" sz="6000"/>
            </a:lvl1pPr>
          </a:lstStyle>
          <a:p>
            <a:pPr/>
            <a:r>
              <a:t>“What’s something that shouldn’t make you mad, but somehow does?”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Video: Parking Lot Rage"/>
          <p:cNvSpPr txBox="1"/>
          <p:nvPr/>
        </p:nvSpPr>
        <p:spPr>
          <a:xfrm>
            <a:off x="7770455" y="40030"/>
            <a:ext cx="8843090" cy="153999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01600" dist="76200" dir="27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b="1" sz="5400"/>
            </a:lvl1pPr>
          </a:lstStyle>
          <a:p>
            <a:pPr/>
            <a:r>
              <a:t>Video: Parking Lot Rage</a:t>
            </a:r>
          </a:p>
        </p:txBody>
      </p:sp>
      <p:pic>
        <p:nvPicPr>
          <p:cNvPr id="51" name="Duel at the mall   Malcolm in the middle   Car chase" descr="Duel at the mall   Malcolm in the middle   Car chase"/>
          <p:cNvPicPr>
            <a:picLocks noChangeAspect="0"/>
          </p:cNvPicPr>
          <p:nvPr>
            <a:videoFile xmlns:mc="http://schemas.openxmlformats.org/markup-compatibility/2006" xmlns:aiw="http://developer.apple.com/namespaces/iwork" r:link="rId2" mc:Ignorable="aiw" aiw:title="Duel at the mall   Malcolm in the middle   Car chase" aiw:author="Leon Kuenzler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2032000" y="1143000"/>
            <a:ext cx="20320000" cy="1143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80000">
                <p:cTn id="7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51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creen Shot 2020-09-02 at 8.07.09 AM.png" descr="Screen Shot 2020-09-02 at 8.07.09 AM.png"/>
          <p:cNvPicPr>
            <a:picLocks noChangeAspect="1"/>
          </p:cNvPicPr>
          <p:nvPr/>
        </p:nvPicPr>
        <p:blipFill>
          <a:blip r:embed="rId2">
            <a:alphaModFix amt="41670"/>
            <a:extLst/>
          </a:blip>
          <a:stretch>
            <a:fillRect/>
          </a:stretch>
        </p:blipFill>
        <p:spPr>
          <a:xfrm>
            <a:off x="7370" y="-59471"/>
            <a:ext cx="24369260" cy="13834942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Video: Parking Lot Rage"/>
          <p:cNvSpPr txBox="1"/>
          <p:nvPr/>
        </p:nvSpPr>
        <p:spPr>
          <a:xfrm>
            <a:off x="5059997" y="876342"/>
            <a:ext cx="14264006" cy="153999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01600" dist="76200" dir="27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b="1" sz="9600"/>
            </a:lvl1pPr>
          </a:lstStyle>
          <a:p>
            <a:pPr/>
            <a:r>
              <a:t>Video: Parking Lot Rage</a:t>
            </a:r>
          </a:p>
        </p:txBody>
      </p:sp>
      <p:sp>
        <p:nvSpPr>
          <p:cNvPr id="55" name="What would you say was the problem between these two people?…"/>
          <p:cNvSpPr txBox="1"/>
          <p:nvPr/>
        </p:nvSpPr>
        <p:spPr>
          <a:xfrm>
            <a:off x="4640539" y="4488869"/>
            <a:ext cx="14466305" cy="473826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401052" indent="-401052">
              <a:buSzPct val="100000"/>
              <a:buChar char="•"/>
              <a:defRPr b="1" sz="4000"/>
            </a:pPr>
            <a:r>
              <a:t>What would you say was the problem between these two people?</a:t>
            </a:r>
          </a:p>
          <a:p>
            <a:pPr marL="401052" indent="-401052">
              <a:buSzPct val="100000"/>
              <a:buChar char="•"/>
              <a:defRPr b="1" sz="4000"/>
            </a:pPr>
            <a:r>
              <a:t>Who was the winner?</a:t>
            </a:r>
          </a:p>
          <a:p>
            <a:pPr marL="401052" indent="-401052">
              <a:buSzPct val="100000"/>
              <a:buChar char="•"/>
              <a:defRPr b="1" sz="4000"/>
            </a:pPr>
            <a:r>
              <a:t>Why did it keep going on and on?</a:t>
            </a:r>
          </a:p>
          <a:p>
            <a:pPr marL="401052" indent="-401052">
              <a:buSzPct val="100000"/>
              <a:buChar char="•"/>
              <a:defRPr b="1" sz="4000"/>
            </a:pPr>
            <a:r>
              <a:t>What do you think she meant when she said “I don’t know what happened” at the end of the clip?</a:t>
            </a:r>
          </a:p>
          <a:p>
            <a:pPr marL="401052" indent="-401052">
              <a:buSzPct val="100000"/>
              <a:buChar char="•"/>
              <a:defRPr b="1" sz="4000"/>
            </a:pPr>
            <a:r>
              <a:t>How do you think they could have handled the situation better?</a:t>
            </a:r>
          </a:p>
        </p:txBody>
      </p:sp>
      <p:sp>
        <p:nvSpPr>
          <p:cNvPr id="56" name="Questions:"/>
          <p:cNvSpPr txBox="1"/>
          <p:nvPr/>
        </p:nvSpPr>
        <p:spPr>
          <a:xfrm>
            <a:off x="3586714" y="3223242"/>
            <a:ext cx="2848690" cy="73776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b="1" sz="4000"/>
            </a:lvl1pPr>
          </a:lstStyle>
          <a:p>
            <a:pPr/>
            <a:r>
              <a:t>Questions: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4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4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4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4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4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4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" grpId="1"/>
      <p:bldP build="p" bldLvl="5" animBg="1" rev="0" advAuto="0" spid="5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Defense Mechanisms ppt.png" descr="Defense Mechanisms p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2352" y="93318"/>
            <a:ext cx="20955703" cy="1352936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3" name="Group"/>
          <p:cNvGrpSpPr/>
          <p:nvPr/>
        </p:nvGrpSpPr>
        <p:grpSpPr>
          <a:xfrm>
            <a:off x="11849100" y="5057776"/>
            <a:ext cx="2336324" cy="741681"/>
            <a:chOff x="0" y="0"/>
            <a:chExt cx="2336323" cy="741680"/>
          </a:xfrm>
        </p:grpSpPr>
        <p:sp>
          <p:nvSpPr>
            <p:cNvPr id="59" name="Feeling"/>
            <p:cNvSpPr txBox="1"/>
            <p:nvPr/>
          </p:nvSpPr>
          <p:spPr>
            <a:xfrm>
              <a:off x="304800" y="0"/>
              <a:ext cx="2031524" cy="74168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0" dist="50800" dir="3806097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>
                <a:defRPr sz="3600">
                  <a:solidFill>
                    <a:srgbClr val="FF2600"/>
                  </a:solidFill>
                  <a:latin typeface="Futura Bold BT"/>
                  <a:ea typeface="Futura Bold BT"/>
                  <a:cs typeface="Futura Bold BT"/>
                  <a:sym typeface="Futura Bold BT"/>
                </a:defRPr>
              </a:lvl1pPr>
            </a:lstStyle>
            <a:p>
              <a:pPr/>
              <a:r>
                <a:t> Feeling</a:t>
              </a:r>
            </a:p>
          </p:txBody>
        </p:sp>
        <p:grpSp>
          <p:nvGrpSpPr>
            <p:cNvPr id="62" name="Group"/>
            <p:cNvGrpSpPr/>
            <p:nvPr/>
          </p:nvGrpSpPr>
          <p:grpSpPr>
            <a:xfrm>
              <a:off x="0" y="80010"/>
              <a:ext cx="457200" cy="449581"/>
              <a:chOff x="0" y="0"/>
              <a:chExt cx="457200" cy="449580"/>
            </a:xfrm>
          </p:grpSpPr>
          <p:sp>
            <p:nvSpPr>
              <p:cNvPr id="60" name="Shape"/>
              <p:cNvSpPr/>
              <p:nvPr/>
            </p:nvSpPr>
            <p:spPr>
              <a:xfrm>
                <a:off x="0" y="72389"/>
                <a:ext cx="457200" cy="304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240"/>
                    </a:moveTo>
                    <a:cubicBezTo>
                      <a:pt x="0" y="5029"/>
                      <a:pt x="2418" y="6480"/>
                      <a:pt x="5400" y="6480"/>
                    </a:cubicBezTo>
                    <a:cubicBezTo>
                      <a:pt x="8382" y="6480"/>
                      <a:pt x="10800" y="5029"/>
                      <a:pt x="10800" y="3240"/>
                    </a:cubicBezTo>
                    <a:cubicBezTo>
                      <a:pt x="10800" y="1451"/>
                      <a:pt x="13218" y="0"/>
                      <a:pt x="16200" y="0"/>
                    </a:cubicBezTo>
                    <a:cubicBezTo>
                      <a:pt x="19182" y="0"/>
                      <a:pt x="21600" y="1451"/>
                      <a:pt x="21600" y="3240"/>
                    </a:cubicBezTo>
                    <a:lnTo>
                      <a:pt x="21600" y="18360"/>
                    </a:lnTo>
                    <a:cubicBezTo>
                      <a:pt x="21600" y="16571"/>
                      <a:pt x="19182" y="15120"/>
                      <a:pt x="16200" y="15120"/>
                    </a:cubicBezTo>
                    <a:cubicBezTo>
                      <a:pt x="13218" y="15120"/>
                      <a:pt x="10800" y="16571"/>
                      <a:pt x="10800" y="18360"/>
                    </a:cubicBezTo>
                    <a:cubicBezTo>
                      <a:pt x="10800" y="20149"/>
                      <a:pt x="8382" y="21600"/>
                      <a:pt x="5400" y="21600"/>
                    </a:cubicBezTo>
                    <a:cubicBezTo>
                      <a:pt x="2418" y="21600"/>
                      <a:pt x="0" y="20149"/>
                      <a:pt x="0" y="18360"/>
                    </a:cubicBezTo>
                    <a:close/>
                  </a:path>
                </a:pathLst>
              </a:custGeom>
              <a:solidFill>
                <a:srgbClr val="FF2600"/>
              </a:solidFill>
              <a:ln w="25400" cap="flat">
                <a:noFill/>
                <a:miter lim="400000"/>
              </a:ln>
              <a:effectLst>
                <a:outerShdw sx="100000" sy="100000" kx="0" ky="0" algn="b" rotWithShape="0" blurRad="0" dist="63500" dir="2700000">
                  <a:srgbClr val="991200">
                    <a:alpha val="74997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>
                  <a:defRPr sz="2200"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</a:p>
            </p:txBody>
          </p:sp>
          <p:sp>
            <p:nvSpPr>
              <p:cNvPr id="61" name="3"/>
              <p:cNvSpPr txBox="1"/>
              <p:nvPr/>
            </p:nvSpPr>
            <p:spPr>
              <a:xfrm>
                <a:off x="61772" y="0"/>
                <a:ext cx="333656" cy="44958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91439" tIns="91439" rIns="91439" bIns="91439" numCol="1" anchor="ctr">
                <a:spAutoFit/>
              </a:bodyPr>
              <a:lstStyle>
                <a:lvl1pPr algn="ctr">
                  <a:defRPr sz="1800">
                    <a:latin typeface="Futura Medium BT"/>
                    <a:ea typeface="Futura Medium BT"/>
                    <a:cs typeface="Futura Medium BT"/>
                    <a:sym typeface="Futura Medium BT"/>
                  </a:defRPr>
                </a:lvl1pPr>
              </a:lstStyle>
              <a:p>
                <a:pPr/>
                <a:r>
                  <a:t>3</a:t>
                </a:r>
              </a:p>
            </p:txBody>
          </p:sp>
        </p:grpSp>
      </p:grpSp>
      <p:grpSp>
        <p:nvGrpSpPr>
          <p:cNvPr id="68" name="Group"/>
          <p:cNvGrpSpPr/>
          <p:nvPr/>
        </p:nvGrpSpPr>
        <p:grpSpPr>
          <a:xfrm>
            <a:off x="9131300" y="1969133"/>
            <a:ext cx="5425847" cy="601347"/>
            <a:chOff x="0" y="0"/>
            <a:chExt cx="5425846" cy="601346"/>
          </a:xfrm>
        </p:grpSpPr>
        <p:sp>
          <p:nvSpPr>
            <p:cNvPr id="64" name="What is a defense mechanism?"/>
            <p:cNvSpPr txBox="1"/>
            <p:nvPr/>
          </p:nvSpPr>
          <p:spPr>
            <a:xfrm>
              <a:off x="457200" y="50166"/>
              <a:ext cx="4968647" cy="5511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>
                <a:defRPr sz="2400">
                  <a:latin typeface="Futura Bold BT"/>
                  <a:ea typeface="Futura Bold BT"/>
                  <a:cs typeface="Futura Bold BT"/>
                  <a:sym typeface="Futura Bold BT"/>
                </a:defRPr>
              </a:lvl1pPr>
            </a:lstStyle>
            <a:p>
              <a:pPr/>
              <a:r>
                <a:t>What is a defense mechanism?</a:t>
              </a:r>
            </a:p>
          </p:txBody>
        </p:sp>
        <p:grpSp>
          <p:nvGrpSpPr>
            <p:cNvPr id="67" name="Group"/>
            <p:cNvGrpSpPr/>
            <p:nvPr/>
          </p:nvGrpSpPr>
          <p:grpSpPr>
            <a:xfrm>
              <a:off x="0" y="-1"/>
              <a:ext cx="457200" cy="449582"/>
              <a:chOff x="0" y="0"/>
              <a:chExt cx="457200" cy="449580"/>
            </a:xfrm>
          </p:grpSpPr>
          <p:sp>
            <p:nvSpPr>
              <p:cNvPr id="65" name="Shape"/>
              <p:cNvSpPr/>
              <p:nvPr/>
            </p:nvSpPr>
            <p:spPr>
              <a:xfrm>
                <a:off x="0" y="72391"/>
                <a:ext cx="457200" cy="3047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240"/>
                    </a:moveTo>
                    <a:cubicBezTo>
                      <a:pt x="0" y="5029"/>
                      <a:pt x="2418" y="6480"/>
                      <a:pt x="5400" y="6480"/>
                    </a:cubicBezTo>
                    <a:cubicBezTo>
                      <a:pt x="8382" y="6480"/>
                      <a:pt x="10800" y="5029"/>
                      <a:pt x="10800" y="3240"/>
                    </a:cubicBezTo>
                    <a:cubicBezTo>
                      <a:pt x="10800" y="1451"/>
                      <a:pt x="13218" y="0"/>
                      <a:pt x="16200" y="0"/>
                    </a:cubicBezTo>
                    <a:cubicBezTo>
                      <a:pt x="19182" y="0"/>
                      <a:pt x="21600" y="1451"/>
                      <a:pt x="21600" y="3240"/>
                    </a:cubicBezTo>
                    <a:lnTo>
                      <a:pt x="21600" y="18360"/>
                    </a:lnTo>
                    <a:cubicBezTo>
                      <a:pt x="21600" y="16571"/>
                      <a:pt x="19182" y="15120"/>
                      <a:pt x="16200" y="15120"/>
                    </a:cubicBezTo>
                    <a:cubicBezTo>
                      <a:pt x="13218" y="15120"/>
                      <a:pt x="10800" y="16571"/>
                      <a:pt x="10800" y="18360"/>
                    </a:cubicBezTo>
                    <a:cubicBezTo>
                      <a:pt x="10800" y="20149"/>
                      <a:pt x="8382" y="21600"/>
                      <a:pt x="5400" y="21600"/>
                    </a:cubicBezTo>
                    <a:cubicBezTo>
                      <a:pt x="2418" y="21600"/>
                      <a:pt x="0" y="20149"/>
                      <a:pt x="0" y="18360"/>
                    </a:cubicBezTo>
                    <a:close/>
                  </a:path>
                </a:pathLst>
              </a:custGeom>
              <a:solidFill>
                <a:srgbClr val="FF2600"/>
              </a:solidFill>
              <a:ln w="25400" cap="flat">
                <a:noFill/>
                <a:miter lim="400000"/>
              </a:ln>
              <a:effectLst>
                <a:outerShdw sx="100000" sy="100000" kx="0" ky="0" algn="b" rotWithShape="0" blurRad="0" dist="63500" dir="2700000">
                  <a:srgbClr val="991200">
                    <a:alpha val="74997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>
                  <a:defRPr sz="2200"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</a:p>
            </p:txBody>
          </p:sp>
          <p:sp>
            <p:nvSpPr>
              <p:cNvPr id="66" name="1"/>
              <p:cNvSpPr txBox="1"/>
              <p:nvPr/>
            </p:nvSpPr>
            <p:spPr>
              <a:xfrm>
                <a:off x="61772" y="0"/>
                <a:ext cx="333656" cy="44958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91439" tIns="91439" rIns="91439" bIns="91439" numCol="1" anchor="ctr">
                <a:spAutoFit/>
              </a:bodyPr>
              <a:lstStyle>
                <a:lvl1pPr algn="ctr">
                  <a:defRPr sz="1800">
                    <a:latin typeface="Futura Medium BT"/>
                    <a:ea typeface="Futura Medium BT"/>
                    <a:cs typeface="Futura Medium BT"/>
                    <a:sym typeface="Futura Medium BT"/>
                  </a:defRPr>
                </a:lvl1pPr>
              </a:lstStyle>
              <a:p>
                <a:pPr/>
                <a:r>
                  <a:t>1</a:t>
                </a:r>
              </a:p>
            </p:txBody>
          </p:sp>
        </p:grpSp>
      </p:grpSp>
      <p:sp>
        <p:nvSpPr>
          <p:cNvPr id="69" name="Disrespected…"/>
          <p:cNvSpPr txBox="1"/>
          <p:nvPr/>
        </p:nvSpPr>
        <p:spPr>
          <a:xfrm>
            <a:off x="3225800" y="3076574"/>
            <a:ext cx="2438400" cy="160426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228600" indent="-228600">
              <a:spcBef>
                <a:spcPts val="200"/>
              </a:spcBef>
              <a:buSzPct val="100000"/>
              <a:buChar char="-"/>
              <a:defRPr sz="2200">
                <a:latin typeface="Futura Medium BT"/>
                <a:ea typeface="Futura Medium BT"/>
                <a:cs typeface="Futura Medium BT"/>
                <a:sym typeface="Futura Medium BT"/>
              </a:defRPr>
            </a:pPr>
            <a:r>
              <a:t>Disrespected</a:t>
            </a:r>
          </a:p>
          <a:p>
            <a:pPr marL="228600" indent="-228600">
              <a:spcBef>
                <a:spcPts val="200"/>
              </a:spcBef>
              <a:buSzPct val="100000"/>
              <a:buChar char="-"/>
              <a:defRPr sz="2200">
                <a:latin typeface="Futura Medium BT"/>
                <a:ea typeface="Futura Medium BT"/>
                <a:cs typeface="Futura Medium BT"/>
                <a:sym typeface="Futura Medium BT"/>
              </a:defRPr>
            </a:pPr>
            <a:r>
              <a:t>Yelled at</a:t>
            </a:r>
          </a:p>
          <a:p>
            <a:pPr marL="228600" indent="-228600">
              <a:spcBef>
                <a:spcPts val="200"/>
              </a:spcBef>
              <a:buSzPct val="100000"/>
              <a:buChar char="-"/>
              <a:defRPr sz="2200">
                <a:latin typeface="Futura Medium BT"/>
                <a:ea typeface="Futura Medium BT"/>
                <a:cs typeface="Futura Medium BT"/>
                <a:sym typeface="Futura Medium BT"/>
              </a:defRPr>
            </a:pPr>
            <a:r>
              <a:t>Put down</a:t>
            </a:r>
          </a:p>
          <a:p>
            <a:pPr marL="228600" indent="-228600">
              <a:spcBef>
                <a:spcPts val="200"/>
              </a:spcBef>
              <a:buSzPct val="100000"/>
              <a:buChar char="-"/>
              <a:defRPr sz="2200">
                <a:latin typeface="Futura Medium BT"/>
                <a:ea typeface="Futura Medium BT"/>
                <a:cs typeface="Futura Medium BT"/>
                <a:sym typeface="Futura Medium BT"/>
              </a:defRPr>
            </a:pPr>
            <a:r>
              <a:t>Laughed at</a:t>
            </a:r>
          </a:p>
        </p:txBody>
      </p:sp>
      <p:sp>
        <p:nvSpPr>
          <p:cNvPr id="70" name="Mad at parent…"/>
          <p:cNvSpPr txBox="1"/>
          <p:nvPr/>
        </p:nvSpPr>
        <p:spPr>
          <a:xfrm>
            <a:off x="5511800" y="3076574"/>
            <a:ext cx="2895600" cy="160426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228600" indent="-228600">
              <a:spcBef>
                <a:spcPts val="1300"/>
              </a:spcBef>
              <a:buSzPct val="100000"/>
              <a:buChar char="-"/>
              <a:defRPr sz="2200">
                <a:latin typeface="Futura Medium BT"/>
                <a:ea typeface="Futura Medium BT"/>
                <a:cs typeface="Futura Medium BT"/>
                <a:sym typeface="Futura Medium BT"/>
              </a:defRPr>
            </a:pPr>
            <a:r>
              <a:t>Mad at parent</a:t>
            </a:r>
          </a:p>
          <a:p>
            <a:pPr marL="228600" indent="-228600">
              <a:spcBef>
                <a:spcPts val="200"/>
              </a:spcBef>
              <a:buSzPct val="100000"/>
              <a:buChar char="-"/>
              <a:defRPr sz="2200">
                <a:latin typeface="Futura Medium BT"/>
                <a:ea typeface="Futura Medium BT"/>
                <a:cs typeface="Futura Medium BT"/>
                <a:sym typeface="Futura Medium BT"/>
              </a:defRPr>
            </a:pPr>
            <a:r>
              <a:t>Embarrassed</a:t>
            </a:r>
          </a:p>
          <a:p>
            <a:pPr marL="228600" indent="-228600">
              <a:spcBef>
                <a:spcPts val="200"/>
              </a:spcBef>
              <a:buSzPct val="100000"/>
              <a:buChar char="-"/>
              <a:defRPr sz="2200">
                <a:latin typeface="Futura Medium BT"/>
                <a:ea typeface="Futura Medium BT"/>
                <a:cs typeface="Futura Medium BT"/>
                <a:sym typeface="Futura Medium BT"/>
              </a:defRPr>
            </a:pPr>
            <a:r>
              <a:t>Make a mistake</a:t>
            </a:r>
          </a:p>
          <a:p>
            <a:pPr marL="228600" indent="-228600">
              <a:spcBef>
                <a:spcPts val="200"/>
              </a:spcBef>
              <a:buSzPct val="100000"/>
              <a:buChar char="-"/>
              <a:defRPr sz="2200">
                <a:latin typeface="Futura Medium BT"/>
                <a:ea typeface="Futura Medium BT"/>
                <a:cs typeface="Futura Medium BT"/>
                <a:sym typeface="Futura Medium BT"/>
              </a:defRPr>
            </a:pPr>
            <a:r>
              <a:t>Feel pressure</a:t>
            </a:r>
          </a:p>
        </p:txBody>
      </p:sp>
      <p:sp>
        <p:nvSpPr>
          <p:cNvPr id="71" name="You’re hit…"/>
          <p:cNvSpPr txBox="1"/>
          <p:nvPr/>
        </p:nvSpPr>
        <p:spPr>
          <a:xfrm>
            <a:off x="8102600" y="3076574"/>
            <a:ext cx="2438400" cy="160426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228600" indent="-228600">
              <a:spcBef>
                <a:spcPts val="1300"/>
              </a:spcBef>
              <a:buSzPct val="100000"/>
              <a:buChar char="-"/>
              <a:defRPr sz="2200">
                <a:latin typeface="Futura Medium BT"/>
                <a:ea typeface="Futura Medium BT"/>
                <a:cs typeface="Futura Medium BT"/>
                <a:sym typeface="Futura Medium BT"/>
              </a:defRPr>
            </a:pPr>
            <a:r>
              <a:t>You’re hit</a:t>
            </a:r>
          </a:p>
          <a:p>
            <a:pPr marL="228600" indent="-228600">
              <a:spcBef>
                <a:spcPts val="200"/>
              </a:spcBef>
              <a:buSzPct val="100000"/>
              <a:buChar char="-"/>
              <a:defRPr sz="2200">
                <a:latin typeface="Futura Medium BT"/>
                <a:ea typeface="Futura Medium BT"/>
                <a:cs typeface="Futura Medium BT"/>
                <a:sym typeface="Futura Medium BT"/>
              </a:defRPr>
            </a:pPr>
            <a:r>
              <a:t>You lose</a:t>
            </a:r>
          </a:p>
          <a:p>
            <a:pPr marL="228600" indent="-228600">
              <a:spcBef>
                <a:spcPts val="200"/>
              </a:spcBef>
              <a:buSzPct val="100000"/>
              <a:buChar char="-"/>
              <a:defRPr sz="2200">
                <a:latin typeface="Futura Medium BT"/>
                <a:ea typeface="Futura Medium BT"/>
                <a:cs typeface="Futura Medium BT"/>
                <a:sym typeface="Futura Medium BT"/>
              </a:defRPr>
            </a:pPr>
            <a:r>
              <a:t>Confronted</a:t>
            </a:r>
          </a:p>
          <a:p>
            <a:pPr marL="228600" indent="-228600">
              <a:spcBef>
                <a:spcPts val="200"/>
              </a:spcBef>
              <a:buSzPct val="100000"/>
              <a:buChar char="-"/>
              <a:defRPr sz="2200">
                <a:latin typeface="Futura Medium BT"/>
                <a:ea typeface="Futura Medium BT"/>
                <a:cs typeface="Futura Medium BT"/>
                <a:sym typeface="Futura Medium BT"/>
              </a:defRPr>
            </a:pPr>
            <a:r>
              <a:t>Frustrated</a:t>
            </a:r>
          </a:p>
        </p:txBody>
      </p:sp>
      <p:sp>
        <p:nvSpPr>
          <p:cNvPr id="72" name="Blamed…"/>
          <p:cNvSpPr txBox="1"/>
          <p:nvPr/>
        </p:nvSpPr>
        <p:spPr>
          <a:xfrm>
            <a:off x="10083800" y="3076574"/>
            <a:ext cx="2438400" cy="160426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228600" indent="-228600">
              <a:spcBef>
                <a:spcPts val="1300"/>
              </a:spcBef>
              <a:buSzPct val="100000"/>
              <a:buChar char="-"/>
              <a:defRPr sz="2200">
                <a:latin typeface="Futura Medium BT"/>
                <a:ea typeface="Futura Medium BT"/>
                <a:cs typeface="Futura Medium BT"/>
                <a:sym typeface="Futura Medium BT"/>
              </a:defRPr>
            </a:pPr>
            <a:r>
              <a:t>Blamed</a:t>
            </a:r>
          </a:p>
          <a:p>
            <a:pPr marL="228600" indent="-228600">
              <a:spcBef>
                <a:spcPts val="200"/>
              </a:spcBef>
              <a:buSzPct val="100000"/>
              <a:buChar char="-"/>
              <a:defRPr sz="2200">
                <a:latin typeface="Futura Medium BT"/>
                <a:ea typeface="Futura Medium BT"/>
                <a:cs typeface="Futura Medium BT"/>
                <a:sym typeface="Futura Medium BT"/>
              </a:defRPr>
            </a:pPr>
            <a:r>
              <a:t>Get caught</a:t>
            </a:r>
          </a:p>
          <a:p>
            <a:pPr marL="228600" indent="-228600">
              <a:spcBef>
                <a:spcPts val="200"/>
              </a:spcBef>
              <a:buSzPct val="100000"/>
              <a:buChar char="-"/>
              <a:defRPr sz="2200">
                <a:latin typeface="Futura Medium BT"/>
                <a:ea typeface="Futura Medium BT"/>
                <a:cs typeface="Futura Medium BT"/>
                <a:sym typeface="Futura Medium BT"/>
              </a:defRPr>
            </a:pPr>
            <a:r>
              <a:t>Hurt</a:t>
            </a:r>
          </a:p>
          <a:p>
            <a:pPr marL="228600" indent="-228600">
              <a:spcBef>
                <a:spcPts val="200"/>
              </a:spcBef>
              <a:buSzPct val="100000"/>
              <a:buChar char="-"/>
              <a:defRPr sz="2200">
                <a:latin typeface="Futura Medium BT"/>
                <a:ea typeface="Futura Medium BT"/>
                <a:cs typeface="Futura Medium BT"/>
                <a:sym typeface="Futura Medium BT"/>
              </a:defRPr>
            </a:pPr>
            <a:r>
              <a:t>Angry</a:t>
            </a:r>
          </a:p>
        </p:txBody>
      </p:sp>
      <p:grpSp>
        <p:nvGrpSpPr>
          <p:cNvPr id="77" name="Group"/>
          <p:cNvGrpSpPr/>
          <p:nvPr/>
        </p:nvGrpSpPr>
        <p:grpSpPr>
          <a:xfrm>
            <a:off x="2921000" y="2248534"/>
            <a:ext cx="2615649" cy="988697"/>
            <a:chOff x="0" y="0"/>
            <a:chExt cx="2615648" cy="988695"/>
          </a:xfrm>
        </p:grpSpPr>
        <p:sp>
          <p:nvSpPr>
            <p:cNvPr id="73" name="Situation:"/>
            <p:cNvSpPr txBox="1"/>
            <p:nvPr/>
          </p:nvSpPr>
          <p:spPr>
            <a:xfrm>
              <a:off x="215998" y="247015"/>
              <a:ext cx="2399651" cy="7416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0" dist="34685" dir="3806097">
                <a:srgbClr val="111111">
                  <a:alpha val="36864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>
                <a:defRPr sz="3600">
                  <a:solidFill>
                    <a:srgbClr val="FF2600"/>
                  </a:solidFill>
                  <a:latin typeface="Futura Bold BT"/>
                  <a:ea typeface="Futura Bold BT"/>
                  <a:cs typeface="Futura Bold BT"/>
                  <a:sym typeface="Futura Bold BT"/>
                </a:defRPr>
              </a:lvl1pPr>
            </a:lstStyle>
            <a:p>
              <a:pPr/>
              <a:r>
                <a:t>Situation:</a:t>
              </a:r>
            </a:p>
          </p:txBody>
        </p:sp>
        <p:grpSp>
          <p:nvGrpSpPr>
            <p:cNvPr id="76" name="Group"/>
            <p:cNvGrpSpPr/>
            <p:nvPr/>
          </p:nvGrpSpPr>
          <p:grpSpPr>
            <a:xfrm>
              <a:off x="0" y="-1"/>
              <a:ext cx="457200" cy="449582"/>
              <a:chOff x="0" y="0"/>
              <a:chExt cx="457200" cy="449580"/>
            </a:xfrm>
          </p:grpSpPr>
          <p:sp>
            <p:nvSpPr>
              <p:cNvPr id="74" name="Shape"/>
              <p:cNvSpPr/>
              <p:nvPr/>
            </p:nvSpPr>
            <p:spPr>
              <a:xfrm>
                <a:off x="0" y="72389"/>
                <a:ext cx="457200" cy="304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240"/>
                    </a:moveTo>
                    <a:cubicBezTo>
                      <a:pt x="0" y="5029"/>
                      <a:pt x="2418" y="6480"/>
                      <a:pt x="5400" y="6480"/>
                    </a:cubicBezTo>
                    <a:cubicBezTo>
                      <a:pt x="8382" y="6480"/>
                      <a:pt x="10800" y="5029"/>
                      <a:pt x="10800" y="3240"/>
                    </a:cubicBezTo>
                    <a:cubicBezTo>
                      <a:pt x="10800" y="1451"/>
                      <a:pt x="13218" y="0"/>
                      <a:pt x="16200" y="0"/>
                    </a:cubicBezTo>
                    <a:cubicBezTo>
                      <a:pt x="19182" y="0"/>
                      <a:pt x="21600" y="1451"/>
                      <a:pt x="21600" y="3240"/>
                    </a:cubicBezTo>
                    <a:lnTo>
                      <a:pt x="21600" y="18360"/>
                    </a:lnTo>
                    <a:cubicBezTo>
                      <a:pt x="21600" y="16571"/>
                      <a:pt x="19182" y="15120"/>
                      <a:pt x="16200" y="15120"/>
                    </a:cubicBezTo>
                    <a:cubicBezTo>
                      <a:pt x="13218" y="15120"/>
                      <a:pt x="10800" y="16571"/>
                      <a:pt x="10800" y="18360"/>
                    </a:cubicBezTo>
                    <a:cubicBezTo>
                      <a:pt x="10800" y="20149"/>
                      <a:pt x="8382" y="21600"/>
                      <a:pt x="5400" y="21600"/>
                    </a:cubicBezTo>
                    <a:cubicBezTo>
                      <a:pt x="2418" y="21600"/>
                      <a:pt x="0" y="20149"/>
                      <a:pt x="0" y="18360"/>
                    </a:cubicBezTo>
                    <a:close/>
                  </a:path>
                </a:pathLst>
              </a:custGeom>
              <a:solidFill>
                <a:srgbClr val="FF2600"/>
              </a:solidFill>
              <a:ln w="25400" cap="flat">
                <a:noFill/>
                <a:miter lim="400000"/>
              </a:ln>
              <a:effectLst>
                <a:outerShdw sx="100000" sy="100000" kx="0" ky="0" algn="b" rotWithShape="0" blurRad="0" dist="63500" dir="2700000">
                  <a:srgbClr val="991200">
                    <a:alpha val="74997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>
                  <a:defRPr sz="2200"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</a:p>
            </p:txBody>
          </p:sp>
          <p:sp>
            <p:nvSpPr>
              <p:cNvPr id="75" name="2"/>
              <p:cNvSpPr txBox="1"/>
              <p:nvPr/>
            </p:nvSpPr>
            <p:spPr>
              <a:xfrm>
                <a:off x="61772" y="0"/>
                <a:ext cx="333656" cy="44958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91439" tIns="91439" rIns="91439" bIns="91439" numCol="1" anchor="ctr">
                <a:spAutoFit/>
              </a:bodyPr>
              <a:lstStyle>
                <a:lvl1pPr algn="ctr">
                  <a:defRPr sz="1800">
                    <a:latin typeface="Futura Medium BT"/>
                    <a:ea typeface="Futura Medium BT"/>
                    <a:cs typeface="Futura Medium BT"/>
                    <a:sym typeface="Futura Medium BT"/>
                  </a:defRPr>
                </a:lvl1pPr>
              </a:lstStyle>
              <a:p>
                <a:pPr/>
                <a:r>
                  <a:t>2</a:t>
                </a:r>
              </a:p>
            </p:txBody>
          </p:sp>
        </p:grpSp>
      </p:grpSp>
      <p:sp>
        <p:nvSpPr>
          <p:cNvPr id="78" name="How do you respond (act) when . . ."/>
          <p:cNvSpPr txBox="1"/>
          <p:nvPr/>
        </p:nvSpPr>
        <p:spPr>
          <a:xfrm>
            <a:off x="5422900" y="2686050"/>
            <a:ext cx="5703635" cy="551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 sz="2400">
                <a:latin typeface="Futura Bold BT"/>
                <a:ea typeface="Futura Bold BT"/>
                <a:cs typeface="Futura Bold BT"/>
                <a:sym typeface="Futura Bold BT"/>
              </a:defRPr>
            </a:pPr>
            <a:r>
              <a:t>How do you respond (act) when . . .</a:t>
            </a:r>
            <a:r>
              <a:rPr sz="2200">
                <a:latin typeface="Futura Medium BT"/>
                <a:ea typeface="Futura Medium BT"/>
                <a:cs typeface="Futura Medium BT"/>
                <a:sym typeface="Futura Medium BT"/>
              </a:rPr>
              <a:t> </a:t>
            </a:r>
          </a:p>
        </p:txBody>
      </p:sp>
      <p:sp>
        <p:nvSpPr>
          <p:cNvPr id="79" name="Positive"/>
          <p:cNvSpPr txBox="1"/>
          <p:nvPr/>
        </p:nvSpPr>
        <p:spPr>
          <a:xfrm rot="720970">
            <a:off x="16963931" y="5053413"/>
            <a:ext cx="1376681" cy="551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2400">
                <a:solidFill>
                  <a:srgbClr val="05F900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79000"/>
                    </a:srgbClr>
                  </a:outerShdw>
                </a:effectLst>
                <a:latin typeface="Futura Bold BT"/>
                <a:ea typeface="Futura Bold BT"/>
                <a:cs typeface="Futura Bold BT"/>
                <a:sym typeface="Futura Bold BT"/>
              </a:defRPr>
            </a:lvl1pPr>
          </a:lstStyle>
          <a:p>
            <a:pPr/>
            <a:r>
              <a:t>Positive</a:t>
            </a:r>
          </a:p>
        </p:txBody>
      </p:sp>
      <p:sp>
        <p:nvSpPr>
          <p:cNvPr id="80" name="Negative"/>
          <p:cNvSpPr txBox="1"/>
          <p:nvPr/>
        </p:nvSpPr>
        <p:spPr>
          <a:xfrm rot="20737775">
            <a:off x="14772358" y="5065570"/>
            <a:ext cx="1604685" cy="551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2400">
                <a:solidFill>
                  <a:srgbClr val="FF2600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88000"/>
                    </a:srgbClr>
                  </a:outerShdw>
                </a:effectLst>
                <a:latin typeface="Futura Bold BT"/>
                <a:ea typeface="Futura Bold BT"/>
                <a:cs typeface="Futura Bold BT"/>
                <a:sym typeface="Futura Bold BT"/>
              </a:defRPr>
            </a:lvl1pPr>
          </a:lstStyle>
          <a:p>
            <a:pPr/>
            <a:r>
              <a:t>Negative</a:t>
            </a:r>
          </a:p>
        </p:txBody>
      </p:sp>
      <p:sp>
        <p:nvSpPr>
          <p:cNvPr id="81" name="“Hard”"/>
          <p:cNvSpPr txBox="1"/>
          <p:nvPr/>
        </p:nvSpPr>
        <p:spPr>
          <a:xfrm>
            <a:off x="17068800" y="8686800"/>
            <a:ext cx="1371600" cy="487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2000">
                <a:latin typeface="Futura Bold BT"/>
                <a:ea typeface="Futura Bold BT"/>
                <a:cs typeface="Futura Bold BT"/>
                <a:sym typeface="Futura Bold BT"/>
              </a:defRPr>
            </a:lvl1pPr>
          </a:lstStyle>
          <a:p>
            <a:pPr/>
            <a:r>
              <a:t>“Hard”</a:t>
            </a:r>
          </a:p>
        </p:txBody>
      </p:sp>
      <p:sp>
        <p:nvSpPr>
          <p:cNvPr id="82" name="“Easy”"/>
          <p:cNvSpPr txBox="1"/>
          <p:nvPr/>
        </p:nvSpPr>
        <p:spPr>
          <a:xfrm>
            <a:off x="15240000" y="8651557"/>
            <a:ext cx="1524000" cy="487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2000">
                <a:latin typeface="Futura Bold BT"/>
                <a:ea typeface="Futura Bold BT"/>
                <a:cs typeface="Futura Bold BT"/>
                <a:sym typeface="Futura Bold BT"/>
              </a:defRPr>
            </a:lvl1pPr>
          </a:lstStyle>
          <a:p>
            <a:pPr/>
            <a:r>
              <a:t>“Easy”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Class="entr" nodeType="after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Class="entr" nodeType="with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5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0" dur="5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Class="entr" nodeType="after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4" dur="500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Class="entr" nodeType="with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Class="entr" nodeType="after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1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Class="entr" nodeType="after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5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Class="entr" nodeType="after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9" dur="500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Class="entr" nodeType="after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3" dur="500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Class="entr" nodeType="with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6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Class="entr" nodeType="after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80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Class="entr" nodeType="after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84" dur="5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Class="entr" nodeType="after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88" dur="5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Class="entr" nodeType="after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92" dur="500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Class="entr" nodeType="with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95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Class="entr" nodeType="after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99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500"/>
                            </p:stCondLst>
                            <p:childTnLst>
                              <p:par>
                                <p:cTn id="101" presetClass="entr" nodeType="after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3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Class="entr" nodeType="after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7" dur="5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Class="entr" nodeType="click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Class="entr" nodeType="afterEffect" presetSubtype="9" presetID="15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8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"/>
                            </p:stCondLst>
                            <p:childTnLst>
                              <p:par>
                                <p:cTn id="121" presetClass="entr" nodeType="afterEffect" presetSubtype="9" presetID="15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2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8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0" grpId="5"/>
      <p:bldP build="whole" bldLvl="1" animBg="1" rev="0" advAuto="0" spid="81" grpId="12"/>
      <p:bldP build="whole" bldLvl="1" animBg="1" rev="0" advAuto="0" spid="77" grpId="2"/>
      <p:bldP build="whole" bldLvl="1" animBg="1" rev="0" advAuto="0" spid="79" grpId="4"/>
      <p:bldP build="p" bldLvl="5" animBg="1" rev="0" advAuto="0" spid="71" grpId="8"/>
      <p:bldP build="whole" bldLvl="1" animBg="1" rev="0" advAuto="0" spid="68" grpId="1"/>
      <p:bldP build="p" bldLvl="5" animBg="1" rev="0" advAuto="0" spid="72" grpId="9"/>
      <p:bldP build="p" bldLvl="5" animBg="1" rev="0" advAuto="0" spid="70" grpId="7"/>
      <p:bldP build="whole" bldLvl="1" animBg="1" rev="0" advAuto="0" spid="63" grpId="10"/>
      <p:bldP build="whole" bldLvl="1" animBg="1" rev="0" advAuto="0" spid="82" grpId="11"/>
      <p:bldP build="whole" bldLvl="1" animBg="1" rev="0" advAuto="0" spid="78" grpId="3"/>
      <p:bldP build="p" bldLvl="5" animBg="1" rev="0" advAuto="0" spid="69" grpId="6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utterstock_62915473.jpeg" descr="shutterstock_62915473.jpeg"/>
          <p:cNvPicPr>
            <a:picLocks noChangeAspect="1"/>
          </p:cNvPicPr>
          <p:nvPr/>
        </p:nvPicPr>
        <p:blipFill>
          <a:blip r:embed="rId2">
            <a:alphaModFix amt="28674"/>
            <a:extLst/>
          </a:blip>
          <a:srcRect l="0" t="15204" r="219" b="0"/>
          <a:stretch>
            <a:fillRect/>
          </a:stretch>
        </p:blipFill>
        <p:spPr>
          <a:xfrm>
            <a:off x="-33012" y="-42207"/>
            <a:ext cx="24450025" cy="13800414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Activity: Name Writing"/>
          <p:cNvSpPr txBox="1"/>
          <p:nvPr/>
        </p:nvSpPr>
        <p:spPr>
          <a:xfrm>
            <a:off x="5602029" y="911366"/>
            <a:ext cx="13179942" cy="153999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01600" dist="76200" dir="27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b="1" sz="9600"/>
            </a:lvl1pPr>
          </a:lstStyle>
          <a:p>
            <a:pPr/>
            <a:r>
              <a:t>Activity: Name Writing</a:t>
            </a:r>
          </a:p>
        </p:txBody>
      </p:sp>
      <p:sp>
        <p:nvSpPr>
          <p:cNvPr id="86" name="Instructions:"/>
          <p:cNvSpPr txBox="1"/>
          <p:nvPr/>
        </p:nvSpPr>
        <p:spPr>
          <a:xfrm>
            <a:off x="6364854" y="3022412"/>
            <a:ext cx="3271859" cy="73776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b="1" sz="4000"/>
            </a:lvl1pPr>
          </a:lstStyle>
          <a:p>
            <a:pPr/>
            <a:r>
              <a:t>Instructions:</a:t>
            </a:r>
          </a:p>
        </p:txBody>
      </p:sp>
      <p:sp>
        <p:nvSpPr>
          <p:cNvPr id="87" name="Get a pen or pencil to write with and a piece of scratch paper…"/>
          <p:cNvSpPr txBox="1"/>
          <p:nvPr/>
        </p:nvSpPr>
        <p:spPr>
          <a:xfrm>
            <a:off x="6146534" y="4620490"/>
            <a:ext cx="14466306" cy="588126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401052" indent="-401052">
              <a:buSzPct val="100000"/>
              <a:buChar char="•"/>
              <a:defRPr b="1" sz="4000"/>
            </a:pPr>
            <a:r>
              <a:t>Get a pen or pencil to write with and a piece of scratch paper</a:t>
            </a:r>
            <a:br/>
          </a:p>
          <a:p>
            <a:pPr marL="401052" indent="-401052">
              <a:buSzPct val="100000"/>
              <a:buChar char="•"/>
              <a:defRPr b="1" sz="4000"/>
            </a:pPr>
            <a:r>
              <a:t>When I say “Go!,” I am going to give you 30 seconds to write your full name as many times as you can</a:t>
            </a:r>
            <a:br/>
          </a:p>
          <a:p>
            <a:pPr marL="401052" indent="-401052">
              <a:buSzPct val="100000"/>
              <a:buChar char="•"/>
              <a:defRPr b="1" sz="4000"/>
            </a:pPr>
            <a:r>
              <a:t>Everybody ready? </a:t>
            </a:r>
            <a:br/>
          </a:p>
          <a:p>
            <a:pPr marL="401052" indent="-401052">
              <a:buSzPct val="100000"/>
              <a:buChar char="•"/>
              <a:defRPr b="1" sz="4000"/>
            </a:pPr>
            <a:r>
              <a:t>GO!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1000"/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7" grpId="2"/>
      <p:bldP build="whole" bldLvl="1" animBg="1" rev="0" advAuto="0" spid="8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utterstock_62915473.jpeg" descr="shutterstock_62915473.jpeg"/>
          <p:cNvPicPr>
            <a:picLocks noChangeAspect="1"/>
          </p:cNvPicPr>
          <p:nvPr/>
        </p:nvPicPr>
        <p:blipFill>
          <a:blip r:embed="rId2">
            <a:alphaModFix amt="28674"/>
            <a:extLst/>
          </a:blip>
          <a:srcRect l="0" t="15204" r="219" b="0"/>
          <a:stretch>
            <a:fillRect/>
          </a:stretch>
        </p:blipFill>
        <p:spPr>
          <a:xfrm>
            <a:off x="-33012" y="-42207"/>
            <a:ext cx="24450025" cy="13800414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Activity: Name Writing"/>
          <p:cNvSpPr txBox="1"/>
          <p:nvPr/>
        </p:nvSpPr>
        <p:spPr>
          <a:xfrm>
            <a:off x="5602029" y="911366"/>
            <a:ext cx="13179942" cy="153999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01600" dist="76200" dir="27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b="1" sz="9600"/>
            </a:lvl1pPr>
          </a:lstStyle>
          <a:p>
            <a:pPr/>
            <a:r>
              <a:t>Activity: Name Writing</a:t>
            </a:r>
          </a:p>
        </p:txBody>
      </p:sp>
      <p:sp>
        <p:nvSpPr>
          <p:cNvPr id="91" name="Questions:"/>
          <p:cNvSpPr txBox="1"/>
          <p:nvPr/>
        </p:nvSpPr>
        <p:spPr>
          <a:xfrm>
            <a:off x="6364854" y="3022412"/>
            <a:ext cx="2848691" cy="73776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b="1" sz="4000"/>
            </a:lvl1pPr>
          </a:lstStyle>
          <a:p>
            <a:pPr/>
            <a:r>
              <a:t>Questions:</a:t>
            </a:r>
          </a:p>
        </p:txBody>
      </p:sp>
      <p:sp>
        <p:nvSpPr>
          <p:cNvPr id="92" name="Do you agree that it was harder when you changed hands?  Why?…"/>
          <p:cNvSpPr txBox="1"/>
          <p:nvPr/>
        </p:nvSpPr>
        <p:spPr>
          <a:xfrm>
            <a:off x="6146534" y="4620490"/>
            <a:ext cx="14466306" cy="759576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401052" indent="-401052">
              <a:buSzPct val="100000"/>
              <a:buChar char="•"/>
              <a:defRPr b="1" sz="4000"/>
            </a:pPr>
            <a:r>
              <a:t>Do you agree that it was harder when you changed hands?  Why? </a:t>
            </a:r>
            <a:br/>
          </a:p>
          <a:p>
            <a:pPr marL="401052" indent="-401052">
              <a:buSzPct val="100000"/>
              <a:buChar char="•"/>
              <a:defRPr b="1" sz="4000"/>
            </a:pPr>
            <a:r>
              <a:t>Why was it easier to do this activity with the hand that you normally write with?</a:t>
            </a:r>
            <a:br/>
          </a:p>
          <a:p>
            <a:pPr marL="401052" indent="-401052">
              <a:buSzPct val="100000"/>
              <a:buChar char="•"/>
              <a:defRPr b="1" sz="4000"/>
            </a:pPr>
            <a:r>
              <a:t>Why is change hard? </a:t>
            </a:r>
            <a:br/>
          </a:p>
          <a:p>
            <a:pPr marL="401052" indent="-401052">
              <a:buSzPct val="100000"/>
              <a:buChar char="•"/>
              <a:defRPr b="1" sz="4000"/>
            </a:pPr>
            <a:r>
              <a:t>What do we usually do in pressure situations when someone yells, hits, or blames us?</a:t>
            </a:r>
            <a:br/>
          </a:p>
          <a:p>
            <a:pPr marL="401052" indent="-401052">
              <a:buSzPct val="100000"/>
              <a:buChar char="•"/>
              <a:defRPr b="1" sz="4000"/>
            </a:pPr>
            <a:r>
              <a:t>Why is it hard to do something different?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1000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1000"/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1" grpId="1"/>
      <p:bldP build="p" bldLvl="5" animBg="1" rev="0" advAuto="0" spid="92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Defense Mechanisms ppt.png" descr="Defense Mechanisms p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2352" y="93318"/>
            <a:ext cx="20955703" cy="13529364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Four steps to control your defense mechanisms"/>
          <p:cNvSpPr txBox="1"/>
          <p:nvPr/>
        </p:nvSpPr>
        <p:spPr>
          <a:xfrm>
            <a:off x="3286125" y="5140323"/>
            <a:ext cx="7385617" cy="551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2400">
                <a:latin typeface="Futura Bold BT"/>
                <a:ea typeface="Futura Bold BT"/>
                <a:cs typeface="Futura Bold BT"/>
                <a:sym typeface="Futura Bold BT"/>
              </a:defRPr>
            </a:lvl1pPr>
          </a:lstStyle>
          <a:p>
            <a:pPr/>
            <a:r>
              <a:t>Four steps to control your defense mechanisms</a:t>
            </a:r>
          </a:p>
        </p:txBody>
      </p:sp>
      <p:grpSp>
        <p:nvGrpSpPr>
          <p:cNvPr id="98" name="Group"/>
          <p:cNvGrpSpPr/>
          <p:nvPr/>
        </p:nvGrpSpPr>
        <p:grpSpPr>
          <a:xfrm>
            <a:off x="3286125" y="9728210"/>
            <a:ext cx="8474765" cy="1713231"/>
            <a:chOff x="0" y="0"/>
            <a:chExt cx="8474764" cy="1713230"/>
          </a:xfrm>
        </p:grpSpPr>
        <p:sp>
          <p:nvSpPr>
            <p:cNvPr id="96" name="3. Don’t let other people choose (or control) how you will       respond.  The signs are: someone is yelling at you, you      are physically attacked, or you are put down."/>
            <p:cNvSpPr txBox="1"/>
            <p:nvPr/>
          </p:nvSpPr>
          <p:spPr>
            <a:xfrm>
              <a:off x="0" y="0"/>
              <a:ext cx="8474765" cy="117375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>
                <a:defRPr sz="2200">
                  <a:latin typeface="Futura Bold BT"/>
                  <a:ea typeface="Futura Bold BT"/>
                  <a:cs typeface="Futura Bold BT"/>
                  <a:sym typeface="Futura Bold BT"/>
                </a:defRPr>
              </a:pPr>
              <a:r>
                <a:t>3. Don’t let other people choose (or control) how you will  </a:t>
              </a:r>
              <a:br/>
              <a:r>
                <a:t>    respond. </a:t>
              </a:r>
              <a:r>
                <a:rPr>
                  <a:latin typeface="Futura Medium BT"/>
                  <a:ea typeface="Futura Medium BT"/>
                  <a:cs typeface="Futura Medium BT"/>
                  <a:sym typeface="Futura Medium BT"/>
                </a:rPr>
                <a:t> The signs are: someone is yelling at you, you </a:t>
              </a:r>
              <a:br>
                <a:rPr>
                  <a:latin typeface="Futura Medium BT"/>
                  <a:ea typeface="Futura Medium BT"/>
                  <a:cs typeface="Futura Medium BT"/>
                  <a:sym typeface="Futura Medium BT"/>
                </a:rPr>
              </a:br>
              <a:r>
                <a:rPr>
                  <a:latin typeface="Futura Medium BT"/>
                  <a:ea typeface="Futura Medium BT"/>
                  <a:cs typeface="Futura Medium BT"/>
                  <a:sym typeface="Futura Medium BT"/>
                </a:rPr>
                <a:t>    are physically attacked, or you are put down.</a:t>
              </a:r>
            </a:p>
          </p:txBody>
        </p:sp>
        <p:sp>
          <p:nvSpPr>
            <p:cNvPr id="97" name="What could happen when you stay in control?"/>
            <p:cNvSpPr txBox="1"/>
            <p:nvPr/>
          </p:nvSpPr>
          <p:spPr>
            <a:xfrm>
              <a:off x="355977" y="1200150"/>
              <a:ext cx="6044291" cy="5130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>
                <a:defRPr sz="2200">
                  <a:latin typeface="Futura Medium BT"/>
                  <a:ea typeface="Futura Medium BT"/>
                  <a:cs typeface="Futura Medium BT"/>
                  <a:sym typeface="Futura Medium BT"/>
                </a:defRPr>
              </a:lvl1pPr>
            </a:lstStyle>
            <a:p>
              <a:pPr/>
              <a:r>
                <a:t>What could happen when you stay in control?</a:t>
              </a:r>
            </a:p>
          </p:txBody>
        </p:sp>
      </p:grpSp>
      <p:sp>
        <p:nvSpPr>
          <p:cNvPr id="99" name="4. Select a positive solution…"/>
          <p:cNvSpPr txBox="1"/>
          <p:nvPr/>
        </p:nvSpPr>
        <p:spPr>
          <a:xfrm>
            <a:off x="3286125" y="11709400"/>
            <a:ext cx="6309366" cy="12446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 sz="2200">
                <a:latin typeface="Futura Bold BT"/>
                <a:ea typeface="Futura Bold BT"/>
                <a:cs typeface="Futura Bold BT"/>
                <a:sym typeface="Futura Bold BT"/>
              </a:defRPr>
            </a:pPr>
            <a:r>
              <a:t>4. Select a positive solution</a:t>
            </a:r>
          </a:p>
          <a:p>
            <a:pPr>
              <a:spcBef>
                <a:spcPts val="500"/>
              </a:spcBef>
              <a:defRPr sz="2200">
                <a:latin typeface="Futura Medium BT"/>
                <a:ea typeface="Futura Medium BT"/>
                <a:cs typeface="Futura Medium BT"/>
                <a:sym typeface="Futura Medium BT"/>
              </a:defRPr>
            </a:pPr>
            <a:r>
              <a:t>    What would motivate me to do the </a:t>
            </a:r>
            <a:r>
              <a:t>“</a:t>
            </a:r>
            <a:r>
              <a:t>tougher</a:t>
            </a:r>
            <a:r>
              <a:t>”</a:t>
            </a:r>
            <a:br/>
            <a:r>
              <a:t>    harder thing?</a:t>
            </a:r>
          </a:p>
        </p:txBody>
      </p:sp>
      <p:sp>
        <p:nvSpPr>
          <p:cNvPr id="100" name="Defense"/>
          <p:cNvSpPr txBox="1"/>
          <p:nvPr/>
        </p:nvSpPr>
        <p:spPr>
          <a:xfrm>
            <a:off x="14173200" y="11442700"/>
            <a:ext cx="2271485" cy="792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4000">
                <a:solidFill>
                  <a:srgbClr val="FF2600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  <a:latin typeface="Futura Bold BT"/>
                <a:ea typeface="Futura Bold BT"/>
                <a:cs typeface="Futura Bold BT"/>
                <a:sym typeface="Futura Bold BT"/>
              </a:defRPr>
            </a:lvl1pPr>
          </a:lstStyle>
          <a:p>
            <a:pPr/>
            <a:r>
              <a:t>Defense</a:t>
            </a:r>
          </a:p>
        </p:txBody>
      </p:sp>
      <p:sp>
        <p:nvSpPr>
          <p:cNvPr id="101" name="Line"/>
          <p:cNvSpPr/>
          <p:nvPr/>
        </p:nvSpPr>
        <p:spPr>
          <a:xfrm>
            <a:off x="18034234" y="9182582"/>
            <a:ext cx="438151" cy="495301"/>
          </a:xfrm>
          <a:prstGeom prst="line">
            <a:avLst/>
          </a:prstGeom>
          <a:ln w="76200">
            <a:solidFill>
              <a:srgbClr val="FF2600"/>
            </a:solidFill>
            <a:tailEnd type="triangle"/>
          </a:ln>
        </p:spPr>
        <p:txBody>
          <a:bodyPr lIns="0" tIns="0" rIns="0" bIns="0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02" name="This gives you “self-respect.” Why?"/>
          <p:cNvSpPr txBox="1"/>
          <p:nvPr/>
        </p:nvSpPr>
        <p:spPr>
          <a:xfrm>
            <a:off x="18565120" y="9779000"/>
            <a:ext cx="2230235" cy="1173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ctr">
              <a:defRPr sz="2200">
                <a:latin typeface="Futura Bold BT"/>
                <a:ea typeface="Futura Bold BT"/>
                <a:cs typeface="Futura Bold BT"/>
                <a:sym typeface="Futura Bold BT"/>
              </a:defRPr>
            </a:pPr>
            <a:r>
              <a:t>This gives you</a:t>
            </a:r>
            <a:br/>
            <a:r>
              <a:rPr>
                <a:solidFill>
                  <a:srgbClr val="FF2600"/>
                </a:solidFill>
              </a:rPr>
              <a:t>“</a:t>
            </a:r>
            <a:r>
              <a:rPr>
                <a:solidFill>
                  <a:srgbClr val="FF2600"/>
                </a:solidFill>
              </a:rPr>
              <a:t>self-respect.</a:t>
            </a:r>
            <a:r>
              <a:rPr>
                <a:solidFill>
                  <a:srgbClr val="FF2600"/>
                </a:solidFill>
              </a:rPr>
              <a:t>”</a:t>
            </a:r>
            <a:br>
              <a:rPr>
                <a:solidFill>
                  <a:srgbClr val="FF2600"/>
                </a:solidFill>
              </a:rPr>
            </a:br>
            <a:r>
              <a:t>Why?</a:t>
            </a:r>
          </a:p>
        </p:txBody>
      </p:sp>
      <p:sp>
        <p:nvSpPr>
          <p:cNvPr id="103" name="How do you know when you’ve selected a positive defense mechanism?. . ."/>
          <p:cNvSpPr txBox="1"/>
          <p:nvPr/>
        </p:nvSpPr>
        <p:spPr>
          <a:xfrm>
            <a:off x="12649200" y="12065000"/>
            <a:ext cx="7620000" cy="8432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2200">
                <a:latin typeface="Futura Bold BT"/>
                <a:ea typeface="Futura Bold BT"/>
                <a:cs typeface="Futura Bold BT"/>
                <a:sym typeface="Futura Bold BT"/>
              </a:defRPr>
            </a:lvl1pPr>
          </a:lstStyle>
          <a:p>
            <a:pPr/>
            <a:r>
              <a:t>How do you know when you’ve selected a positive defense mechanism?. . .</a:t>
            </a:r>
          </a:p>
        </p:txBody>
      </p:sp>
      <p:sp>
        <p:nvSpPr>
          <p:cNvPr id="104" name="“When you are helping (not hurting) yourself and others.”"/>
          <p:cNvSpPr txBox="1"/>
          <p:nvPr/>
        </p:nvSpPr>
        <p:spPr>
          <a:xfrm>
            <a:off x="11734800" y="12782550"/>
            <a:ext cx="8507594" cy="8432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 sz="2200">
                <a:solidFill>
                  <a:srgbClr val="FF2600"/>
                </a:solidFill>
                <a:latin typeface="Futura Bold BT"/>
                <a:ea typeface="Futura Bold BT"/>
                <a:cs typeface="Futura Bold BT"/>
                <a:sym typeface="Futura Bold BT"/>
              </a:defRPr>
            </a:pPr>
            <a:r>
              <a:t>“</a:t>
            </a:r>
            <a:r>
              <a:t>When you are helping (not hurting) yourself and others.</a:t>
            </a:r>
            <a:r>
              <a:t>”</a:t>
            </a:r>
          </a:p>
        </p:txBody>
      </p:sp>
      <p:grpSp>
        <p:nvGrpSpPr>
          <p:cNvPr id="109" name="Group"/>
          <p:cNvGrpSpPr/>
          <p:nvPr/>
        </p:nvGrpSpPr>
        <p:grpSpPr>
          <a:xfrm>
            <a:off x="11849100" y="5057776"/>
            <a:ext cx="2336324" cy="741681"/>
            <a:chOff x="0" y="0"/>
            <a:chExt cx="2336323" cy="741680"/>
          </a:xfrm>
        </p:grpSpPr>
        <p:sp>
          <p:nvSpPr>
            <p:cNvPr id="105" name="Feeling"/>
            <p:cNvSpPr txBox="1"/>
            <p:nvPr/>
          </p:nvSpPr>
          <p:spPr>
            <a:xfrm>
              <a:off x="304800" y="0"/>
              <a:ext cx="2031524" cy="74168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0" dist="50800" dir="3806097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>
                <a:defRPr sz="3600">
                  <a:solidFill>
                    <a:srgbClr val="FF2600"/>
                  </a:solidFill>
                  <a:latin typeface="Futura Bold BT"/>
                  <a:ea typeface="Futura Bold BT"/>
                  <a:cs typeface="Futura Bold BT"/>
                  <a:sym typeface="Futura Bold BT"/>
                </a:defRPr>
              </a:lvl1pPr>
            </a:lstStyle>
            <a:p>
              <a:pPr/>
              <a:r>
                <a:t> Feeling</a:t>
              </a:r>
            </a:p>
          </p:txBody>
        </p:sp>
        <p:grpSp>
          <p:nvGrpSpPr>
            <p:cNvPr id="108" name="Group"/>
            <p:cNvGrpSpPr/>
            <p:nvPr/>
          </p:nvGrpSpPr>
          <p:grpSpPr>
            <a:xfrm>
              <a:off x="0" y="80010"/>
              <a:ext cx="457200" cy="449581"/>
              <a:chOff x="0" y="0"/>
              <a:chExt cx="457200" cy="449580"/>
            </a:xfrm>
          </p:grpSpPr>
          <p:sp>
            <p:nvSpPr>
              <p:cNvPr id="106" name="Shape"/>
              <p:cNvSpPr/>
              <p:nvPr/>
            </p:nvSpPr>
            <p:spPr>
              <a:xfrm>
                <a:off x="0" y="72389"/>
                <a:ext cx="457200" cy="304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240"/>
                    </a:moveTo>
                    <a:cubicBezTo>
                      <a:pt x="0" y="5029"/>
                      <a:pt x="2418" y="6480"/>
                      <a:pt x="5400" y="6480"/>
                    </a:cubicBezTo>
                    <a:cubicBezTo>
                      <a:pt x="8382" y="6480"/>
                      <a:pt x="10800" y="5029"/>
                      <a:pt x="10800" y="3240"/>
                    </a:cubicBezTo>
                    <a:cubicBezTo>
                      <a:pt x="10800" y="1451"/>
                      <a:pt x="13218" y="0"/>
                      <a:pt x="16200" y="0"/>
                    </a:cubicBezTo>
                    <a:cubicBezTo>
                      <a:pt x="19182" y="0"/>
                      <a:pt x="21600" y="1451"/>
                      <a:pt x="21600" y="3240"/>
                    </a:cubicBezTo>
                    <a:lnTo>
                      <a:pt x="21600" y="18360"/>
                    </a:lnTo>
                    <a:cubicBezTo>
                      <a:pt x="21600" y="16571"/>
                      <a:pt x="19182" y="15120"/>
                      <a:pt x="16200" y="15120"/>
                    </a:cubicBezTo>
                    <a:cubicBezTo>
                      <a:pt x="13218" y="15120"/>
                      <a:pt x="10800" y="16571"/>
                      <a:pt x="10800" y="18360"/>
                    </a:cubicBezTo>
                    <a:cubicBezTo>
                      <a:pt x="10800" y="20149"/>
                      <a:pt x="8382" y="21600"/>
                      <a:pt x="5400" y="21600"/>
                    </a:cubicBezTo>
                    <a:cubicBezTo>
                      <a:pt x="2418" y="21600"/>
                      <a:pt x="0" y="20149"/>
                      <a:pt x="0" y="18360"/>
                    </a:cubicBezTo>
                    <a:close/>
                  </a:path>
                </a:pathLst>
              </a:custGeom>
              <a:solidFill>
                <a:srgbClr val="FF2600"/>
              </a:solidFill>
              <a:ln w="25400" cap="flat">
                <a:noFill/>
                <a:miter lim="400000"/>
              </a:ln>
              <a:effectLst>
                <a:outerShdw sx="100000" sy="100000" kx="0" ky="0" algn="b" rotWithShape="0" blurRad="0" dist="63500" dir="2700000">
                  <a:srgbClr val="991200">
                    <a:alpha val="74997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>
                  <a:defRPr sz="2200"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</a:p>
            </p:txBody>
          </p:sp>
          <p:sp>
            <p:nvSpPr>
              <p:cNvPr id="107" name="3"/>
              <p:cNvSpPr txBox="1"/>
              <p:nvPr/>
            </p:nvSpPr>
            <p:spPr>
              <a:xfrm>
                <a:off x="61772" y="0"/>
                <a:ext cx="333656" cy="44958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91439" tIns="91439" rIns="91439" bIns="91439" numCol="1" anchor="ctr">
                <a:spAutoFit/>
              </a:bodyPr>
              <a:lstStyle>
                <a:lvl1pPr algn="ctr">
                  <a:defRPr sz="1800">
                    <a:latin typeface="Futura Medium BT"/>
                    <a:ea typeface="Futura Medium BT"/>
                    <a:cs typeface="Futura Medium BT"/>
                    <a:sym typeface="Futura Medium BT"/>
                  </a:defRPr>
                </a:lvl1pPr>
              </a:lstStyle>
              <a:p>
                <a:pPr/>
                <a:r>
                  <a:t>3</a:t>
                </a:r>
              </a:p>
            </p:txBody>
          </p:sp>
        </p:grpSp>
      </p:grpSp>
      <p:grpSp>
        <p:nvGrpSpPr>
          <p:cNvPr id="117" name="Group"/>
          <p:cNvGrpSpPr/>
          <p:nvPr/>
        </p:nvGrpSpPr>
        <p:grpSpPr>
          <a:xfrm>
            <a:off x="18313400" y="1981199"/>
            <a:ext cx="3352801" cy="2560958"/>
            <a:chOff x="0" y="0"/>
            <a:chExt cx="3352799" cy="2560955"/>
          </a:xfrm>
        </p:grpSpPr>
        <p:sp>
          <p:nvSpPr>
            <p:cNvPr id="110" name="Who chooses the defense?"/>
            <p:cNvSpPr txBox="1"/>
            <p:nvPr/>
          </p:nvSpPr>
          <p:spPr>
            <a:xfrm>
              <a:off x="762000" y="609600"/>
              <a:ext cx="2438400" cy="7924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>
                <a:defRPr sz="2000">
                  <a:latin typeface="Futura Bold BT"/>
                  <a:ea typeface="Futura Bold BT"/>
                  <a:cs typeface="Futura Bold BT"/>
                  <a:sym typeface="Futura Bold BT"/>
                </a:defRPr>
              </a:lvl1pPr>
            </a:lstStyle>
            <a:p>
              <a:pPr/>
              <a:r>
                <a:t>Who chooses the defense?</a:t>
              </a:r>
            </a:p>
          </p:txBody>
        </p:sp>
        <p:sp>
          <p:nvSpPr>
            <p:cNvPr id="111" name="How do you protect your feelings?"/>
            <p:cNvSpPr txBox="1"/>
            <p:nvPr/>
          </p:nvSpPr>
          <p:spPr>
            <a:xfrm>
              <a:off x="762000" y="1463675"/>
              <a:ext cx="2590800" cy="10972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>
                <a:defRPr sz="2000">
                  <a:latin typeface="Futura Bold BT"/>
                  <a:ea typeface="Futura Bold BT"/>
                  <a:cs typeface="Futura Bold BT"/>
                  <a:sym typeface="Futura Bold BT"/>
                </a:defRPr>
              </a:lvl1pPr>
            </a:lstStyle>
            <a:p>
              <a:pPr/>
              <a:r>
                <a:t>How do you protect your feelings?</a:t>
              </a:r>
            </a:p>
          </p:txBody>
        </p:sp>
        <p:grpSp>
          <p:nvGrpSpPr>
            <p:cNvPr id="116" name="Group"/>
            <p:cNvGrpSpPr/>
            <p:nvPr/>
          </p:nvGrpSpPr>
          <p:grpSpPr>
            <a:xfrm>
              <a:off x="0" y="-1"/>
              <a:ext cx="2155870" cy="741682"/>
              <a:chOff x="0" y="0"/>
              <a:chExt cx="2155869" cy="741680"/>
            </a:xfrm>
          </p:grpSpPr>
          <p:sp>
            <p:nvSpPr>
              <p:cNvPr id="112" name="Choice"/>
              <p:cNvSpPr txBox="1"/>
              <p:nvPr/>
            </p:nvSpPr>
            <p:spPr>
              <a:xfrm>
                <a:off x="457200" y="0"/>
                <a:ext cx="1698670" cy="74168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0" dist="50800" dir="3806097">
                  <a:srgbClr val="111111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91439" tIns="91439" rIns="91439" bIns="91439" numCol="1" anchor="t">
                <a:spAutoFit/>
              </a:bodyPr>
              <a:lstStyle>
                <a:lvl1pPr>
                  <a:defRPr sz="3600">
                    <a:solidFill>
                      <a:srgbClr val="FF2600"/>
                    </a:solidFill>
                    <a:latin typeface="Futura Bold BT"/>
                    <a:ea typeface="Futura Bold BT"/>
                    <a:cs typeface="Futura Bold BT"/>
                    <a:sym typeface="Futura Bold BT"/>
                  </a:defRPr>
                </a:lvl1pPr>
              </a:lstStyle>
              <a:p>
                <a:pPr/>
                <a:r>
                  <a:t>Choice</a:t>
                </a:r>
              </a:p>
            </p:txBody>
          </p:sp>
          <p:grpSp>
            <p:nvGrpSpPr>
              <p:cNvPr id="115" name="Group"/>
              <p:cNvGrpSpPr/>
              <p:nvPr/>
            </p:nvGrpSpPr>
            <p:grpSpPr>
              <a:xfrm>
                <a:off x="0" y="232410"/>
                <a:ext cx="457200" cy="449581"/>
                <a:chOff x="0" y="0"/>
                <a:chExt cx="457200" cy="449580"/>
              </a:xfrm>
            </p:grpSpPr>
            <p:sp>
              <p:nvSpPr>
                <p:cNvPr id="113" name="Shape"/>
                <p:cNvSpPr/>
                <p:nvPr/>
              </p:nvSpPr>
              <p:spPr>
                <a:xfrm>
                  <a:off x="0" y="72389"/>
                  <a:ext cx="457200" cy="3048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3240"/>
                      </a:moveTo>
                      <a:cubicBezTo>
                        <a:pt x="0" y="5029"/>
                        <a:pt x="2418" y="6480"/>
                        <a:pt x="5400" y="6480"/>
                      </a:cubicBezTo>
                      <a:cubicBezTo>
                        <a:pt x="8382" y="6480"/>
                        <a:pt x="10800" y="5029"/>
                        <a:pt x="10800" y="3240"/>
                      </a:cubicBezTo>
                      <a:cubicBezTo>
                        <a:pt x="10800" y="1451"/>
                        <a:pt x="13218" y="0"/>
                        <a:pt x="16200" y="0"/>
                      </a:cubicBezTo>
                      <a:cubicBezTo>
                        <a:pt x="19182" y="0"/>
                        <a:pt x="21600" y="1451"/>
                        <a:pt x="21600" y="3240"/>
                      </a:cubicBezTo>
                      <a:lnTo>
                        <a:pt x="21600" y="18360"/>
                      </a:lnTo>
                      <a:cubicBezTo>
                        <a:pt x="21600" y="16571"/>
                        <a:pt x="19182" y="15120"/>
                        <a:pt x="16200" y="15120"/>
                      </a:cubicBezTo>
                      <a:cubicBezTo>
                        <a:pt x="13218" y="15120"/>
                        <a:pt x="10800" y="16571"/>
                        <a:pt x="10800" y="18360"/>
                      </a:cubicBezTo>
                      <a:cubicBezTo>
                        <a:pt x="10800" y="20149"/>
                        <a:pt x="8382" y="21600"/>
                        <a:pt x="5400" y="21600"/>
                      </a:cubicBezTo>
                      <a:cubicBezTo>
                        <a:pt x="2418" y="21600"/>
                        <a:pt x="0" y="20149"/>
                        <a:pt x="0" y="18360"/>
                      </a:cubicBezTo>
                      <a:close/>
                    </a:path>
                  </a:pathLst>
                </a:custGeom>
                <a:solidFill>
                  <a:srgbClr val="FF2600"/>
                </a:solidFill>
                <a:ln w="25400" cap="flat">
                  <a:noFill/>
                  <a:miter lim="400000"/>
                </a:ln>
                <a:effectLst>
                  <a:outerShdw sx="100000" sy="100000" kx="0" ky="0" algn="b" rotWithShape="0" blurRad="0" dist="63500" dir="2700000">
                    <a:srgbClr val="991200">
                      <a:alpha val="74997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>
                    <a:defRPr sz="2200">
                      <a:latin typeface="Futura Bold BT"/>
                      <a:ea typeface="Futura Bold BT"/>
                      <a:cs typeface="Futura Bold BT"/>
                      <a:sym typeface="Futura Bold BT"/>
                    </a:defRPr>
                  </a:pPr>
                </a:p>
              </p:txBody>
            </p:sp>
            <p:sp>
              <p:nvSpPr>
                <p:cNvPr id="114" name="4"/>
                <p:cNvSpPr txBox="1"/>
                <p:nvPr/>
              </p:nvSpPr>
              <p:spPr>
                <a:xfrm>
                  <a:off x="61772" y="0"/>
                  <a:ext cx="333656" cy="449580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91439" tIns="91439" rIns="91439" bIns="91439" numCol="1" anchor="ctr">
                  <a:spAutoFit/>
                </a:bodyPr>
                <a:lstStyle>
                  <a:lvl1pPr algn="ctr">
                    <a:defRPr sz="1800">
                      <a:latin typeface="Futura Medium BT"/>
                      <a:ea typeface="Futura Medium BT"/>
                      <a:cs typeface="Futura Medium BT"/>
                      <a:sym typeface="Futura Medium BT"/>
                    </a:defRPr>
                  </a:lvl1pPr>
                </a:lstStyle>
                <a:p>
                  <a:pPr/>
                  <a:r>
                    <a:t>4</a:t>
                  </a:r>
                </a:p>
              </p:txBody>
            </p:sp>
          </p:grpSp>
        </p:grpSp>
      </p:grpSp>
      <p:grpSp>
        <p:nvGrpSpPr>
          <p:cNvPr id="120" name="Group"/>
          <p:cNvGrpSpPr/>
          <p:nvPr/>
        </p:nvGrpSpPr>
        <p:grpSpPr>
          <a:xfrm>
            <a:off x="13741400" y="11256009"/>
            <a:ext cx="457200" cy="449581"/>
            <a:chOff x="0" y="0"/>
            <a:chExt cx="457200" cy="449580"/>
          </a:xfrm>
        </p:grpSpPr>
        <p:sp>
          <p:nvSpPr>
            <p:cNvPr id="118" name="Shape"/>
            <p:cNvSpPr/>
            <p:nvPr/>
          </p:nvSpPr>
          <p:spPr>
            <a:xfrm>
              <a:off x="0" y="72389"/>
              <a:ext cx="457200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240"/>
                  </a:moveTo>
                  <a:cubicBezTo>
                    <a:pt x="0" y="5029"/>
                    <a:pt x="2418" y="6480"/>
                    <a:pt x="5400" y="6480"/>
                  </a:cubicBezTo>
                  <a:cubicBezTo>
                    <a:pt x="8382" y="6480"/>
                    <a:pt x="10800" y="5029"/>
                    <a:pt x="10800" y="3240"/>
                  </a:cubicBezTo>
                  <a:cubicBezTo>
                    <a:pt x="10800" y="1451"/>
                    <a:pt x="13218" y="0"/>
                    <a:pt x="16200" y="0"/>
                  </a:cubicBezTo>
                  <a:cubicBezTo>
                    <a:pt x="19182" y="0"/>
                    <a:pt x="21600" y="1451"/>
                    <a:pt x="21600" y="3240"/>
                  </a:cubicBezTo>
                  <a:lnTo>
                    <a:pt x="21600" y="18360"/>
                  </a:lnTo>
                  <a:cubicBezTo>
                    <a:pt x="21600" y="16571"/>
                    <a:pt x="19182" y="15120"/>
                    <a:pt x="16200" y="15120"/>
                  </a:cubicBezTo>
                  <a:cubicBezTo>
                    <a:pt x="13218" y="15120"/>
                    <a:pt x="10800" y="16571"/>
                    <a:pt x="10800" y="18360"/>
                  </a:cubicBezTo>
                  <a:cubicBezTo>
                    <a:pt x="10800" y="20149"/>
                    <a:pt x="8382" y="21600"/>
                    <a:pt x="5400" y="21600"/>
                  </a:cubicBezTo>
                  <a:cubicBezTo>
                    <a:pt x="2418" y="21600"/>
                    <a:pt x="0" y="20149"/>
                    <a:pt x="0" y="18360"/>
                  </a:cubicBezTo>
                  <a:close/>
                </a:path>
              </a:pathLst>
            </a:custGeom>
            <a:solidFill>
              <a:srgbClr val="FF2600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0" dist="63500" dir="2700000">
                <a:srgbClr val="991200">
                  <a:alpha val="74997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2200">
                  <a:latin typeface="Futura Bold BT"/>
                  <a:ea typeface="Futura Bold BT"/>
                  <a:cs typeface="Futura Bold BT"/>
                  <a:sym typeface="Futura Bold BT"/>
                </a:defRPr>
              </a:pPr>
            </a:p>
          </p:txBody>
        </p:sp>
        <p:sp>
          <p:nvSpPr>
            <p:cNvPr id="119" name="5"/>
            <p:cNvSpPr txBox="1"/>
            <p:nvPr/>
          </p:nvSpPr>
          <p:spPr>
            <a:xfrm>
              <a:off x="61772" y="0"/>
              <a:ext cx="333656" cy="44958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 algn="ctr">
                <a:defRPr sz="1800">
                  <a:latin typeface="Futura Medium BT"/>
                  <a:ea typeface="Futura Medium BT"/>
                  <a:cs typeface="Futura Medium BT"/>
                  <a:sym typeface="Futura Medium BT"/>
                </a:defRPr>
              </a:lvl1pPr>
            </a:lstStyle>
            <a:p>
              <a:pPr/>
              <a:r>
                <a:t>5</a:t>
              </a:r>
            </a:p>
          </p:txBody>
        </p:sp>
      </p:grpSp>
      <p:grpSp>
        <p:nvGrpSpPr>
          <p:cNvPr id="126" name="Group"/>
          <p:cNvGrpSpPr/>
          <p:nvPr/>
        </p:nvGrpSpPr>
        <p:grpSpPr>
          <a:xfrm>
            <a:off x="3270250" y="8077164"/>
            <a:ext cx="8093076" cy="1400169"/>
            <a:chOff x="0" y="0"/>
            <a:chExt cx="8093075" cy="1400168"/>
          </a:xfrm>
        </p:grpSpPr>
        <p:sp>
          <p:nvSpPr>
            <p:cNvPr id="121" name="Line"/>
            <p:cNvSpPr/>
            <p:nvPr/>
          </p:nvSpPr>
          <p:spPr>
            <a:xfrm>
              <a:off x="5959475" y="1400168"/>
              <a:ext cx="2133601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22" name="Line"/>
            <p:cNvSpPr/>
            <p:nvPr/>
          </p:nvSpPr>
          <p:spPr>
            <a:xfrm>
              <a:off x="3216275" y="1400168"/>
              <a:ext cx="2133601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grpSp>
          <p:nvGrpSpPr>
            <p:cNvPr id="125" name="Group"/>
            <p:cNvGrpSpPr/>
            <p:nvPr/>
          </p:nvGrpSpPr>
          <p:grpSpPr>
            <a:xfrm>
              <a:off x="0" y="-1"/>
              <a:ext cx="2759076" cy="1400170"/>
              <a:chOff x="0" y="0"/>
              <a:chExt cx="2759074" cy="1400168"/>
            </a:xfrm>
          </p:grpSpPr>
          <p:sp>
            <p:nvSpPr>
              <p:cNvPr id="123" name="2. Identify the situations where you can practice step 1.…"/>
              <p:cNvSpPr/>
              <p:nvPr/>
            </p:nvSpPr>
            <p:spPr>
              <a:xfrm>
                <a:off x="0" y="0"/>
                <a:ext cx="1270000" cy="1270000"/>
              </a:xfrm>
              <a:prstGeom prst="line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91439" tIns="91439" rIns="91439" bIns="91439" numCol="1" anchor="t">
                <a:spAutoFit/>
              </a:bodyPr>
              <a:lstStyle/>
              <a:p>
                <a:pPr>
                  <a:spcBef>
                    <a:spcPts val="500"/>
                  </a:spcBef>
                  <a:defRPr sz="2200"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  <a:r>
                  <a:t>2. Identify the situations where you can practice step 1.</a:t>
                </a:r>
              </a:p>
              <a:p>
                <a:pPr>
                  <a:spcBef>
                    <a:spcPts val="500"/>
                  </a:spcBef>
                  <a:defRPr sz="2200">
                    <a:latin typeface="Futura Medium BT"/>
                    <a:ea typeface="Futura Medium BT"/>
                    <a:cs typeface="Futura Medium BT"/>
                    <a:sym typeface="Futura Medium BT"/>
                  </a:defRPr>
                </a:pPr>
                <a:r>
                  <a:t>    What are the situations you need to practice this?</a:t>
                </a:r>
              </a:p>
            </p:txBody>
          </p:sp>
          <p:sp>
            <p:nvSpPr>
              <p:cNvPr id="124" name="Line"/>
              <p:cNvSpPr/>
              <p:nvPr/>
            </p:nvSpPr>
            <p:spPr>
              <a:xfrm>
                <a:off x="625474" y="1400168"/>
                <a:ext cx="2133601" cy="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</p:grpSp>
      </p:grpSp>
      <p:grpSp>
        <p:nvGrpSpPr>
          <p:cNvPr id="131" name="Group"/>
          <p:cNvGrpSpPr/>
          <p:nvPr/>
        </p:nvGrpSpPr>
        <p:grpSpPr>
          <a:xfrm>
            <a:off x="9131300" y="1969133"/>
            <a:ext cx="5425847" cy="601347"/>
            <a:chOff x="0" y="0"/>
            <a:chExt cx="5425846" cy="601346"/>
          </a:xfrm>
        </p:grpSpPr>
        <p:sp>
          <p:nvSpPr>
            <p:cNvPr id="127" name="What is a defense mechanism?"/>
            <p:cNvSpPr txBox="1"/>
            <p:nvPr/>
          </p:nvSpPr>
          <p:spPr>
            <a:xfrm>
              <a:off x="457200" y="50166"/>
              <a:ext cx="4968647" cy="5511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>
                <a:defRPr sz="2400">
                  <a:latin typeface="Futura Bold BT"/>
                  <a:ea typeface="Futura Bold BT"/>
                  <a:cs typeface="Futura Bold BT"/>
                  <a:sym typeface="Futura Bold BT"/>
                </a:defRPr>
              </a:lvl1pPr>
            </a:lstStyle>
            <a:p>
              <a:pPr/>
              <a:r>
                <a:t>What is a defense mechanism?</a:t>
              </a:r>
            </a:p>
          </p:txBody>
        </p:sp>
        <p:grpSp>
          <p:nvGrpSpPr>
            <p:cNvPr id="130" name="Group"/>
            <p:cNvGrpSpPr/>
            <p:nvPr/>
          </p:nvGrpSpPr>
          <p:grpSpPr>
            <a:xfrm>
              <a:off x="0" y="-1"/>
              <a:ext cx="457200" cy="449582"/>
              <a:chOff x="0" y="0"/>
              <a:chExt cx="457200" cy="449580"/>
            </a:xfrm>
          </p:grpSpPr>
          <p:sp>
            <p:nvSpPr>
              <p:cNvPr id="128" name="Shape"/>
              <p:cNvSpPr/>
              <p:nvPr/>
            </p:nvSpPr>
            <p:spPr>
              <a:xfrm>
                <a:off x="0" y="72391"/>
                <a:ext cx="457200" cy="3047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240"/>
                    </a:moveTo>
                    <a:cubicBezTo>
                      <a:pt x="0" y="5029"/>
                      <a:pt x="2418" y="6480"/>
                      <a:pt x="5400" y="6480"/>
                    </a:cubicBezTo>
                    <a:cubicBezTo>
                      <a:pt x="8382" y="6480"/>
                      <a:pt x="10800" y="5029"/>
                      <a:pt x="10800" y="3240"/>
                    </a:cubicBezTo>
                    <a:cubicBezTo>
                      <a:pt x="10800" y="1451"/>
                      <a:pt x="13218" y="0"/>
                      <a:pt x="16200" y="0"/>
                    </a:cubicBezTo>
                    <a:cubicBezTo>
                      <a:pt x="19182" y="0"/>
                      <a:pt x="21600" y="1451"/>
                      <a:pt x="21600" y="3240"/>
                    </a:cubicBezTo>
                    <a:lnTo>
                      <a:pt x="21600" y="18360"/>
                    </a:lnTo>
                    <a:cubicBezTo>
                      <a:pt x="21600" y="16571"/>
                      <a:pt x="19182" y="15120"/>
                      <a:pt x="16200" y="15120"/>
                    </a:cubicBezTo>
                    <a:cubicBezTo>
                      <a:pt x="13218" y="15120"/>
                      <a:pt x="10800" y="16571"/>
                      <a:pt x="10800" y="18360"/>
                    </a:cubicBezTo>
                    <a:cubicBezTo>
                      <a:pt x="10800" y="20149"/>
                      <a:pt x="8382" y="21600"/>
                      <a:pt x="5400" y="21600"/>
                    </a:cubicBezTo>
                    <a:cubicBezTo>
                      <a:pt x="2418" y="21600"/>
                      <a:pt x="0" y="20149"/>
                      <a:pt x="0" y="18360"/>
                    </a:cubicBezTo>
                    <a:close/>
                  </a:path>
                </a:pathLst>
              </a:custGeom>
              <a:solidFill>
                <a:srgbClr val="FF2600"/>
              </a:solidFill>
              <a:ln w="25400" cap="flat">
                <a:noFill/>
                <a:miter lim="400000"/>
              </a:ln>
              <a:effectLst>
                <a:outerShdw sx="100000" sy="100000" kx="0" ky="0" algn="b" rotWithShape="0" blurRad="0" dist="63500" dir="2700000">
                  <a:srgbClr val="991200">
                    <a:alpha val="74997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>
                  <a:defRPr sz="2200"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</a:p>
            </p:txBody>
          </p:sp>
          <p:sp>
            <p:nvSpPr>
              <p:cNvPr id="129" name="1"/>
              <p:cNvSpPr txBox="1"/>
              <p:nvPr/>
            </p:nvSpPr>
            <p:spPr>
              <a:xfrm>
                <a:off x="61772" y="0"/>
                <a:ext cx="333656" cy="44958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91439" tIns="91439" rIns="91439" bIns="91439" numCol="1" anchor="ctr">
                <a:spAutoFit/>
              </a:bodyPr>
              <a:lstStyle>
                <a:lvl1pPr algn="ctr">
                  <a:defRPr sz="1800">
                    <a:latin typeface="Futura Medium BT"/>
                    <a:ea typeface="Futura Medium BT"/>
                    <a:cs typeface="Futura Medium BT"/>
                    <a:sym typeface="Futura Medium BT"/>
                  </a:defRPr>
                </a:lvl1pPr>
              </a:lstStyle>
              <a:p>
                <a:pPr/>
                <a:r>
                  <a:t>1</a:t>
                </a:r>
              </a:p>
            </p:txBody>
          </p:sp>
        </p:grpSp>
      </p:grpSp>
      <p:sp>
        <p:nvSpPr>
          <p:cNvPr id="132" name="When you are in a pressure situation, these are the signs:   You feel angry, frustrated,  nervous.…"/>
          <p:cNvSpPr txBox="1"/>
          <p:nvPr/>
        </p:nvSpPr>
        <p:spPr>
          <a:xfrm>
            <a:off x="3657600" y="6165850"/>
            <a:ext cx="8255000" cy="18338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defTabSz="1257300">
              <a:defRPr sz="2200">
                <a:latin typeface="Futura Medium BT"/>
                <a:ea typeface="Futura Medium BT"/>
                <a:cs typeface="Futura Medium BT"/>
                <a:sym typeface="Futura Medium BT"/>
              </a:defRPr>
            </a:pPr>
            <a:r>
              <a:t>When you are in a pressure situation, these are the signs:   You feel angry, frustrated,  nervous.</a:t>
            </a:r>
            <a:br/>
          </a:p>
          <a:p>
            <a:pPr defTabSz="1257300">
              <a:defRPr sz="2200">
                <a:latin typeface="Futura Medium BT"/>
                <a:ea typeface="Futura Medium BT"/>
                <a:cs typeface="Futura Medium BT"/>
                <a:sym typeface="Futura Medium BT"/>
              </a:defRPr>
            </a:pPr>
            <a:r>
              <a:t>What outward behaviors can you use to help control the pressure?</a:t>
            </a:r>
          </a:p>
        </p:txBody>
      </p:sp>
      <p:sp>
        <p:nvSpPr>
          <p:cNvPr id="133" name="1. Recognize the situation."/>
          <p:cNvSpPr txBox="1"/>
          <p:nvPr/>
        </p:nvSpPr>
        <p:spPr>
          <a:xfrm>
            <a:off x="3276600" y="5724523"/>
            <a:ext cx="3906498" cy="5130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2200">
                <a:latin typeface="Futura Bold BT"/>
                <a:ea typeface="Futura Bold BT"/>
                <a:cs typeface="Futura Bold BT"/>
                <a:sym typeface="Futura Bold BT"/>
              </a:defRPr>
            </a:lvl1pPr>
          </a:lstStyle>
          <a:p>
            <a:pPr/>
            <a:r>
              <a:t>1. Recognize the situation.</a:t>
            </a:r>
          </a:p>
        </p:txBody>
      </p:sp>
      <p:sp>
        <p:nvSpPr>
          <p:cNvPr id="134" name="Disrespected…"/>
          <p:cNvSpPr txBox="1"/>
          <p:nvPr/>
        </p:nvSpPr>
        <p:spPr>
          <a:xfrm>
            <a:off x="3225800" y="3076574"/>
            <a:ext cx="2438400" cy="160426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228600" indent="-228600">
              <a:spcBef>
                <a:spcPts val="200"/>
              </a:spcBef>
              <a:buSzPct val="100000"/>
              <a:buChar char="-"/>
              <a:defRPr sz="2200">
                <a:latin typeface="Futura Medium BT"/>
                <a:ea typeface="Futura Medium BT"/>
                <a:cs typeface="Futura Medium BT"/>
                <a:sym typeface="Futura Medium BT"/>
              </a:defRPr>
            </a:pPr>
            <a:r>
              <a:t>Disrespected</a:t>
            </a:r>
          </a:p>
          <a:p>
            <a:pPr marL="228600" indent="-228600">
              <a:spcBef>
                <a:spcPts val="200"/>
              </a:spcBef>
              <a:buSzPct val="100000"/>
              <a:buChar char="-"/>
              <a:defRPr sz="2200">
                <a:latin typeface="Futura Medium BT"/>
                <a:ea typeface="Futura Medium BT"/>
                <a:cs typeface="Futura Medium BT"/>
                <a:sym typeface="Futura Medium BT"/>
              </a:defRPr>
            </a:pPr>
            <a:r>
              <a:t>Yelled at</a:t>
            </a:r>
          </a:p>
          <a:p>
            <a:pPr marL="228600" indent="-228600">
              <a:spcBef>
                <a:spcPts val="200"/>
              </a:spcBef>
              <a:buSzPct val="100000"/>
              <a:buChar char="-"/>
              <a:defRPr sz="2200">
                <a:latin typeface="Futura Medium BT"/>
                <a:ea typeface="Futura Medium BT"/>
                <a:cs typeface="Futura Medium BT"/>
                <a:sym typeface="Futura Medium BT"/>
              </a:defRPr>
            </a:pPr>
            <a:r>
              <a:t>Put down</a:t>
            </a:r>
          </a:p>
          <a:p>
            <a:pPr marL="228600" indent="-228600">
              <a:spcBef>
                <a:spcPts val="200"/>
              </a:spcBef>
              <a:buSzPct val="100000"/>
              <a:buChar char="-"/>
              <a:defRPr sz="2200">
                <a:latin typeface="Futura Medium BT"/>
                <a:ea typeface="Futura Medium BT"/>
                <a:cs typeface="Futura Medium BT"/>
                <a:sym typeface="Futura Medium BT"/>
              </a:defRPr>
            </a:pPr>
            <a:r>
              <a:t>Laughed at</a:t>
            </a:r>
          </a:p>
        </p:txBody>
      </p:sp>
      <p:sp>
        <p:nvSpPr>
          <p:cNvPr id="135" name="Mad at parent…"/>
          <p:cNvSpPr txBox="1"/>
          <p:nvPr/>
        </p:nvSpPr>
        <p:spPr>
          <a:xfrm>
            <a:off x="5511800" y="3076574"/>
            <a:ext cx="2895600" cy="160426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228600" indent="-228600">
              <a:spcBef>
                <a:spcPts val="1300"/>
              </a:spcBef>
              <a:buSzPct val="100000"/>
              <a:buChar char="-"/>
              <a:defRPr sz="2200">
                <a:latin typeface="Futura Medium BT"/>
                <a:ea typeface="Futura Medium BT"/>
                <a:cs typeface="Futura Medium BT"/>
                <a:sym typeface="Futura Medium BT"/>
              </a:defRPr>
            </a:pPr>
            <a:r>
              <a:t>Mad at parent</a:t>
            </a:r>
          </a:p>
          <a:p>
            <a:pPr marL="228600" indent="-228600">
              <a:spcBef>
                <a:spcPts val="200"/>
              </a:spcBef>
              <a:buSzPct val="100000"/>
              <a:buChar char="-"/>
              <a:defRPr sz="2200">
                <a:latin typeface="Futura Medium BT"/>
                <a:ea typeface="Futura Medium BT"/>
                <a:cs typeface="Futura Medium BT"/>
                <a:sym typeface="Futura Medium BT"/>
              </a:defRPr>
            </a:pPr>
            <a:r>
              <a:t>Embarrassed</a:t>
            </a:r>
          </a:p>
          <a:p>
            <a:pPr marL="228600" indent="-228600">
              <a:spcBef>
                <a:spcPts val="200"/>
              </a:spcBef>
              <a:buSzPct val="100000"/>
              <a:buChar char="-"/>
              <a:defRPr sz="2200">
                <a:latin typeface="Futura Medium BT"/>
                <a:ea typeface="Futura Medium BT"/>
                <a:cs typeface="Futura Medium BT"/>
                <a:sym typeface="Futura Medium BT"/>
              </a:defRPr>
            </a:pPr>
            <a:r>
              <a:t>Make a mistake</a:t>
            </a:r>
          </a:p>
          <a:p>
            <a:pPr marL="228600" indent="-228600">
              <a:spcBef>
                <a:spcPts val="200"/>
              </a:spcBef>
              <a:buSzPct val="100000"/>
              <a:buChar char="-"/>
              <a:defRPr sz="2200">
                <a:latin typeface="Futura Medium BT"/>
                <a:ea typeface="Futura Medium BT"/>
                <a:cs typeface="Futura Medium BT"/>
                <a:sym typeface="Futura Medium BT"/>
              </a:defRPr>
            </a:pPr>
            <a:r>
              <a:t>Feel pressure</a:t>
            </a:r>
          </a:p>
        </p:txBody>
      </p:sp>
      <p:sp>
        <p:nvSpPr>
          <p:cNvPr id="136" name="You’re hit…"/>
          <p:cNvSpPr txBox="1"/>
          <p:nvPr/>
        </p:nvSpPr>
        <p:spPr>
          <a:xfrm>
            <a:off x="8102600" y="3076574"/>
            <a:ext cx="2438400" cy="160426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228600" indent="-228600">
              <a:spcBef>
                <a:spcPts val="1300"/>
              </a:spcBef>
              <a:buSzPct val="100000"/>
              <a:buChar char="-"/>
              <a:defRPr sz="2200">
                <a:latin typeface="Futura Medium BT"/>
                <a:ea typeface="Futura Medium BT"/>
                <a:cs typeface="Futura Medium BT"/>
                <a:sym typeface="Futura Medium BT"/>
              </a:defRPr>
            </a:pPr>
            <a:r>
              <a:t>You’re hit</a:t>
            </a:r>
          </a:p>
          <a:p>
            <a:pPr marL="228600" indent="-228600">
              <a:spcBef>
                <a:spcPts val="200"/>
              </a:spcBef>
              <a:buSzPct val="100000"/>
              <a:buChar char="-"/>
              <a:defRPr sz="2200">
                <a:latin typeface="Futura Medium BT"/>
                <a:ea typeface="Futura Medium BT"/>
                <a:cs typeface="Futura Medium BT"/>
                <a:sym typeface="Futura Medium BT"/>
              </a:defRPr>
            </a:pPr>
            <a:r>
              <a:t>You lose</a:t>
            </a:r>
          </a:p>
          <a:p>
            <a:pPr marL="228600" indent="-228600">
              <a:spcBef>
                <a:spcPts val="200"/>
              </a:spcBef>
              <a:buSzPct val="100000"/>
              <a:buChar char="-"/>
              <a:defRPr sz="2200">
                <a:latin typeface="Futura Medium BT"/>
                <a:ea typeface="Futura Medium BT"/>
                <a:cs typeface="Futura Medium BT"/>
                <a:sym typeface="Futura Medium BT"/>
              </a:defRPr>
            </a:pPr>
            <a:r>
              <a:t>Confronted</a:t>
            </a:r>
          </a:p>
          <a:p>
            <a:pPr marL="228600" indent="-228600">
              <a:spcBef>
                <a:spcPts val="200"/>
              </a:spcBef>
              <a:buSzPct val="100000"/>
              <a:buChar char="-"/>
              <a:defRPr sz="2200">
                <a:latin typeface="Futura Medium BT"/>
                <a:ea typeface="Futura Medium BT"/>
                <a:cs typeface="Futura Medium BT"/>
                <a:sym typeface="Futura Medium BT"/>
              </a:defRPr>
            </a:pPr>
            <a:r>
              <a:t>Frustrated</a:t>
            </a:r>
          </a:p>
        </p:txBody>
      </p:sp>
      <p:sp>
        <p:nvSpPr>
          <p:cNvPr id="137" name="Blamed…"/>
          <p:cNvSpPr txBox="1"/>
          <p:nvPr/>
        </p:nvSpPr>
        <p:spPr>
          <a:xfrm>
            <a:off x="10083800" y="3076574"/>
            <a:ext cx="2438400" cy="160426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228600" indent="-228600">
              <a:spcBef>
                <a:spcPts val="1300"/>
              </a:spcBef>
              <a:buSzPct val="100000"/>
              <a:buChar char="-"/>
              <a:defRPr sz="2200">
                <a:latin typeface="Futura Medium BT"/>
                <a:ea typeface="Futura Medium BT"/>
                <a:cs typeface="Futura Medium BT"/>
                <a:sym typeface="Futura Medium BT"/>
              </a:defRPr>
            </a:pPr>
            <a:r>
              <a:t>Blamed</a:t>
            </a:r>
          </a:p>
          <a:p>
            <a:pPr marL="228600" indent="-228600">
              <a:spcBef>
                <a:spcPts val="200"/>
              </a:spcBef>
              <a:buSzPct val="100000"/>
              <a:buChar char="-"/>
              <a:defRPr sz="2200">
                <a:latin typeface="Futura Medium BT"/>
                <a:ea typeface="Futura Medium BT"/>
                <a:cs typeface="Futura Medium BT"/>
                <a:sym typeface="Futura Medium BT"/>
              </a:defRPr>
            </a:pPr>
            <a:r>
              <a:t>Get caught</a:t>
            </a:r>
          </a:p>
          <a:p>
            <a:pPr marL="228600" indent="-228600">
              <a:spcBef>
                <a:spcPts val="200"/>
              </a:spcBef>
              <a:buSzPct val="100000"/>
              <a:buChar char="-"/>
              <a:defRPr sz="2200">
                <a:latin typeface="Futura Medium BT"/>
                <a:ea typeface="Futura Medium BT"/>
                <a:cs typeface="Futura Medium BT"/>
                <a:sym typeface="Futura Medium BT"/>
              </a:defRPr>
            </a:pPr>
            <a:r>
              <a:t>Hurt</a:t>
            </a:r>
          </a:p>
          <a:p>
            <a:pPr marL="228600" indent="-228600">
              <a:spcBef>
                <a:spcPts val="200"/>
              </a:spcBef>
              <a:buSzPct val="100000"/>
              <a:buChar char="-"/>
              <a:defRPr sz="2200">
                <a:latin typeface="Futura Medium BT"/>
                <a:ea typeface="Futura Medium BT"/>
                <a:cs typeface="Futura Medium BT"/>
                <a:sym typeface="Futura Medium BT"/>
              </a:defRPr>
            </a:pPr>
            <a:r>
              <a:t>Angry</a:t>
            </a:r>
          </a:p>
        </p:txBody>
      </p:sp>
      <p:grpSp>
        <p:nvGrpSpPr>
          <p:cNvPr id="142" name="Group"/>
          <p:cNvGrpSpPr/>
          <p:nvPr/>
        </p:nvGrpSpPr>
        <p:grpSpPr>
          <a:xfrm>
            <a:off x="2921000" y="2248534"/>
            <a:ext cx="2615649" cy="988697"/>
            <a:chOff x="0" y="0"/>
            <a:chExt cx="2615648" cy="988695"/>
          </a:xfrm>
        </p:grpSpPr>
        <p:sp>
          <p:nvSpPr>
            <p:cNvPr id="138" name="Situation:"/>
            <p:cNvSpPr txBox="1"/>
            <p:nvPr/>
          </p:nvSpPr>
          <p:spPr>
            <a:xfrm>
              <a:off x="215998" y="247015"/>
              <a:ext cx="2399651" cy="7416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0" dist="34685" dir="3806097">
                <a:srgbClr val="111111">
                  <a:alpha val="36864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>
                <a:defRPr sz="3600">
                  <a:solidFill>
                    <a:srgbClr val="FF2600"/>
                  </a:solidFill>
                  <a:latin typeface="Futura Bold BT"/>
                  <a:ea typeface="Futura Bold BT"/>
                  <a:cs typeface="Futura Bold BT"/>
                  <a:sym typeface="Futura Bold BT"/>
                </a:defRPr>
              </a:lvl1pPr>
            </a:lstStyle>
            <a:p>
              <a:pPr/>
              <a:r>
                <a:t>Situation:</a:t>
              </a:r>
            </a:p>
          </p:txBody>
        </p:sp>
        <p:grpSp>
          <p:nvGrpSpPr>
            <p:cNvPr id="141" name="Group"/>
            <p:cNvGrpSpPr/>
            <p:nvPr/>
          </p:nvGrpSpPr>
          <p:grpSpPr>
            <a:xfrm>
              <a:off x="0" y="-1"/>
              <a:ext cx="457200" cy="449582"/>
              <a:chOff x="0" y="0"/>
              <a:chExt cx="457200" cy="449580"/>
            </a:xfrm>
          </p:grpSpPr>
          <p:sp>
            <p:nvSpPr>
              <p:cNvPr id="139" name="Shape"/>
              <p:cNvSpPr/>
              <p:nvPr/>
            </p:nvSpPr>
            <p:spPr>
              <a:xfrm>
                <a:off x="0" y="72389"/>
                <a:ext cx="457200" cy="304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240"/>
                    </a:moveTo>
                    <a:cubicBezTo>
                      <a:pt x="0" y="5029"/>
                      <a:pt x="2418" y="6480"/>
                      <a:pt x="5400" y="6480"/>
                    </a:cubicBezTo>
                    <a:cubicBezTo>
                      <a:pt x="8382" y="6480"/>
                      <a:pt x="10800" y="5029"/>
                      <a:pt x="10800" y="3240"/>
                    </a:cubicBezTo>
                    <a:cubicBezTo>
                      <a:pt x="10800" y="1451"/>
                      <a:pt x="13218" y="0"/>
                      <a:pt x="16200" y="0"/>
                    </a:cubicBezTo>
                    <a:cubicBezTo>
                      <a:pt x="19182" y="0"/>
                      <a:pt x="21600" y="1451"/>
                      <a:pt x="21600" y="3240"/>
                    </a:cubicBezTo>
                    <a:lnTo>
                      <a:pt x="21600" y="18360"/>
                    </a:lnTo>
                    <a:cubicBezTo>
                      <a:pt x="21600" y="16571"/>
                      <a:pt x="19182" y="15120"/>
                      <a:pt x="16200" y="15120"/>
                    </a:cubicBezTo>
                    <a:cubicBezTo>
                      <a:pt x="13218" y="15120"/>
                      <a:pt x="10800" y="16571"/>
                      <a:pt x="10800" y="18360"/>
                    </a:cubicBezTo>
                    <a:cubicBezTo>
                      <a:pt x="10800" y="20149"/>
                      <a:pt x="8382" y="21600"/>
                      <a:pt x="5400" y="21600"/>
                    </a:cubicBezTo>
                    <a:cubicBezTo>
                      <a:pt x="2418" y="21600"/>
                      <a:pt x="0" y="20149"/>
                      <a:pt x="0" y="18360"/>
                    </a:cubicBezTo>
                    <a:close/>
                  </a:path>
                </a:pathLst>
              </a:custGeom>
              <a:solidFill>
                <a:srgbClr val="FF2600"/>
              </a:solidFill>
              <a:ln w="25400" cap="flat">
                <a:noFill/>
                <a:miter lim="400000"/>
              </a:ln>
              <a:effectLst>
                <a:outerShdw sx="100000" sy="100000" kx="0" ky="0" algn="b" rotWithShape="0" blurRad="0" dist="63500" dir="2700000">
                  <a:srgbClr val="991200">
                    <a:alpha val="74997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>
                  <a:defRPr sz="2200"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</a:p>
            </p:txBody>
          </p:sp>
          <p:sp>
            <p:nvSpPr>
              <p:cNvPr id="140" name="2"/>
              <p:cNvSpPr txBox="1"/>
              <p:nvPr/>
            </p:nvSpPr>
            <p:spPr>
              <a:xfrm>
                <a:off x="61772" y="0"/>
                <a:ext cx="333656" cy="44958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91439" tIns="91439" rIns="91439" bIns="91439" numCol="1" anchor="ctr">
                <a:spAutoFit/>
              </a:bodyPr>
              <a:lstStyle>
                <a:lvl1pPr algn="ctr">
                  <a:defRPr sz="1800">
                    <a:latin typeface="Futura Medium BT"/>
                    <a:ea typeface="Futura Medium BT"/>
                    <a:cs typeface="Futura Medium BT"/>
                    <a:sym typeface="Futura Medium BT"/>
                  </a:defRPr>
                </a:lvl1pPr>
              </a:lstStyle>
              <a:p>
                <a:pPr/>
                <a:r>
                  <a:t>2</a:t>
                </a:r>
              </a:p>
            </p:txBody>
          </p:sp>
        </p:grpSp>
      </p:grpSp>
      <p:sp>
        <p:nvSpPr>
          <p:cNvPr id="143" name="How do you respond (act) when . . ."/>
          <p:cNvSpPr txBox="1"/>
          <p:nvPr/>
        </p:nvSpPr>
        <p:spPr>
          <a:xfrm>
            <a:off x="5422900" y="2686050"/>
            <a:ext cx="5703635" cy="551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 sz="2400">
                <a:latin typeface="Futura Bold BT"/>
                <a:ea typeface="Futura Bold BT"/>
                <a:cs typeface="Futura Bold BT"/>
                <a:sym typeface="Futura Bold BT"/>
              </a:defRPr>
            </a:pPr>
            <a:r>
              <a:t>How do you respond (act) when . . .</a:t>
            </a:r>
            <a:r>
              <a:rPr sz="2200">
                <a:latin typeface="Futura Medium BT"/>
                <a:ea typeface="Futura Medium BT"/>
                <a:cs typeface="Futura Medium BT"/>
                <a:sym typeface="Futura Medium BT"/>
              </a:rPr>
              <a:t> </a:t>
            </a:r>
          </a:p>
        </p:txBody>
      </p:sp>
      <p:sp>
        <p:nvSpPr>
          <p:cNvPr id="144" name="Star"/>
          <p:cNvSpPr/>
          <p:nvPr/>
        </p:nvSpPr>
        <p:spPr>
          <a:xfrm>
            <a:off x="12325350" y="12055474"/>
            <a:ext cx="323850" cy="28575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2600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0" dist="50800" dir="3806097">
              <a:srgbClr val="808080"/>
            </a:outerShdw>
          </a:effectLst>
        </p:spPr>
        <p:txBody>
          <a:bodyPr tIns="91439" bIns="91439" anchor="ctr"/>
          <a:lstStyle/>
          <a:p>
            <a:pPr>
              <a:spcBef>
                <a:spcPts val="1300"/>
              </a:spcBef>
              <a:defRPr sz="2200">
                <a:latin typeface="Futura Bold BT"/>
                <a:ea typeface="Futura Bold BT"/>
                <a:cs typeface="Futura Bold BT"/>
                <a:sym typeface="Futura Bold BT"/>
              </a:defRPr>
            </a:pPr>
          </a:p>
        </p:txBody>
      </p:sp>
      <p:sp>
        <p:nvSpPr>
          <p:cNvPr id="145" name="Positive"/>
          <p:cNvSpPr txBox="1"/>
          <p:nvPr/>
        </p:nvSpPr>
        <p:spPr>
          <a:xfrm rot="720970">
            <a:off x="16963931" y="5053413"/>
            <a:ext cx="1376681" cy="551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2400">
                <a:solidFill>
                  <a:srgbClr val="05F900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79000"/>
                    </a:srgbClr>
                  </a:outerShdw>
                </a:effectLst>
                <a:latin typeface="Futura Bold BT"/>
                <a:ea typeface="Futura Bold BT"/>
                <a:cs typeface="Futura Bold BT"/>
                <a:sym typeface="Futura Bold BT"/>
              </a:defRPr>
            </a:lvl1pPr>
          </a:lstStyle>
          <a:p>
            <a:pPr/>
            <a:r>
              <a:t>Positive</a:t>
            </a:r>
          </a:p>
        </p:txBody>
      </p:sp>
      <p:sp>
        <p:nvSpPr>
          <p:cNvPr id="146" name="Negative"/>
          <p:cNvSpPr txBox="1"/>
          <p:nvPr/>
        </p:nvSpPr>
        <p:spPr>
          <a:xfrm rot="20737775">
            <a:off x="14772358" y="5065570"/>
            <a:ext cx="1604685" cy="551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2400">
                <a:solidFill>
                  <a:srgbClr val="FF2600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88000"/>
                    </a:srgbClr>
                  </a:outerShdw>
                </a:effectLst>
                <a:latin typeface="Futura Bold BT"/>
                <a:ea typeface="Futura Bold BT"/>
                <a:cs typeface="Futura Bold BT"/>
                <a:sym typeface="Futura Bold BT"/>
              </a:defRPr>
            </a:lvl1pPr>
          </a:lstStyle>
          <a:p>
            <a:pPr/>
            <a:r>
              <a:t>Negative</a:t>
            </a:r>
          </a:p>
        </p:txBody>
      </p:sp>
      <p:sp>
        <p:nvSpPr>
          <p:cNvPr id="147" name="“Hard”"/>
          <p:cNvSpPr txBox="1"/>
          <p:nvPr/>
        </p:nvSpPr>
        <p:spPr>
          <a:xfrm>
            <a:off x="17068800" y="8686800"/>
            <a:ext cx="1371600" cy="487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2000">
                <a:latin typeface="Futura Bold BT"/>
                <a:ea typeface="Futura Bold BT"/>
                <a:cs typeface="Futura Bold BT"/>
                <a:sym typeface="Futura Bold BT"/>
              </a:defRPr>
            </a:lvl1pPr>
          </a:lstStyle>
          <a:p>
            <a:pPr/>
            <a:r>
              <a:t>“Hard”</a:t>
            </a:r>
          </a:p>
        </p:txBody>
      </p:sp>
      <p:sp>
        <p:nvSpPr>
          <p:cNvPr id="148" name="“Easy”"/>
          <p:cNvSpPr txBox="1"/>
          <p:nvPr/>
        </p:nvSpPr>
        <p:spPr>
          <a:xfrm>
            <a:off x="15240000" y="8651557"/>
            <a:ext cx="1524000" cy="487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2000">
                <a:latin typeface="Futura Bold BT"/>
                <a:ea typeface="Futura Bold BT"/>
                <a:cs typeface="Futura Bold BT"/>
                <a:sym typeface="Futura Bold BT"/>
              </a:defRPr>
            </a:lvl1pPr>
          </a:lstStyle>
          <a:p>
            <a:pPr/>
            <a:r>
              <a:t>“Easy”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Class="entr" nodeType="afterEffect" presetSubtype="9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"/>
                            </p:stCondLst>
                            <p:childTnLst>
                              <p:par>
                                <p:cTn id="19" presetClass="entr" nodeType="afterEffect" presetSubtype="9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Class="entr" nodeType="after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28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28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8"/>
                            </p:stCondLst>
                            <p:childTnLst>
                              <p:par>
                                <p:cTn id="42" presetClass="entr" nodeType="afterEffect" presetSubtype="1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28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28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9" presetID="15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8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"/>
                            </p:stCondLst>
                            <p:childTnLst>
                              <p:par>
                                <p:cTn id="55" presetClass="entr" nodeType="afterEffect" presetSubtype="9" presetID="15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8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Subtype="16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16" presetID="4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1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Class="entr" nodeType="clickEffect" presetSubtype="4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Class="entr" nodeType="afterEffect" presetSubtype="4" presetID="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Class="entr" nodeType="clickEffect" presetSubtype="9" presetID="15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Class="entr" nodeType="clickEffect" presetSubtype="9" presetID="15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Class="entr" nodeType="clickEffect" presetSubtype="8" presetID="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2" grpId="13"/>
      <p:bldP build="whole" bldLvl="1" animBg="1" rev="0" advAuto="0" spid="98" grpId="15"/>
      <p:bldP build="whole" bldLvl="1" animBg="1" rev="0" advAuto="0" spid="148" grpId="2"/>
      <p:bldP build="whole" bldLvl="1" animBg="1" rev="0" advAuto="0" spid="104" grpId="10"/>
      <p:bldP build="whole" bldLvl="1" animBg="1" rev="0" advAuto="0" spid="120" grpId="6"/>
      <p:bldP build="whole" bldLvl="1" animBg="1" rev="0" advAuto="0" spid="103" grpId="9"/>
      <p:bldP build="whole" bldLvl="1" animBg="1" rev="0" advAuto="0" spid="100" grpId="7"/>
      <p:bldP build="whole" bldLvl="1" animBg="1" rev="0" advAuto="0" spid="147" grpId="3"/>
      <p:bldP build="whole" bldLvl="1" animBg="1" rev="0" advAuto="0" spid="133" grpId="12"/>
      <p:bldP build="whole" bldLvl="1" animBg="1" rev="0" advAuto="0" spid="117" grpId="1"/>
      <p:bldP build="whole" bldLvl="1" animBg="1" rev="0" advAuto="0" spid="144" grpId="8"/>
      <p:bldP build="whole" bldLvl="1" animBg="1" rev="0" advAuto="0" spid="95" grpId="11"/>
      <p:bldP build="whole" bldLvl="1" animBg="1" rev="0" advAuto="0" spid="126" grpId="14"/>
      <p:bldP build="whole" bldLvl="1" animBg="1" rev="0" advAuto="0" spid="102" grpId="5"/>
      <p:bldP build="whole" bldLvl="1" animBg="1" rev="0" advAuto="0" spid="99" grpId="16"/>
      <p:bldP build="whole" bldLvl="1" animBg="1" rev="0" advAuto="0" spid="101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utterstock_1140620918.jpeg" descr="shutterstock_1140620918.jpeg"/>
          <p:cNvPicPr>
            <a:picLocks noChangeAspect="1"/>
          </p:cNvPicPr>
          <p:nvPr/>
        </p:nvPicPr>
        <p:blipFill>
          <a:blip r:embed="rId2">
            <a:alphaModFix amt="17842"/>
            <a:extLst/>
          </a:blip>
          <a:srcRect l="0" t="15973" r="0" b="0"/>
          <a:stretch>
            <a:fillRect/>
          </a:stretch>
        </p:blipFill>
        <p:spPr>
          <a:xfrm>
            <a:off x="18090" y="-47581"/>
            <a:ext cx="24457981" cy="13700722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tudent Booster  Observation Booster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 indent="316229" algn="ctr" defTabSz="1517903">
              <a:defRPr b="0" sz="4980"/>
            </a:pPr>
            <a:r>
              <a:rPr sz="8133"/>
              <a:t>Student Booster </a:t>
            </a:r>
            <a:br/>
            <a:r>
              <a:t>Observation Booster</a:t>
            </a:r>
          </a:p>
        </p:txBody>
      </p:sp>
      <p:sp>
        <p:nvSpPr>
          <p:cNvPr id="152" name="List three defense mechanisms that you observed other people using today:"/>
          <p:cNvSpPr txBox="1"/>
          <p:nvPr/>
        </p:nvSpPr>
        <p:spPr>
          <a:xfrm>
            <a:off x="4266789" y="6017306"/>
            <a:ext cx="16582598" cy="16852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5200"/>
            </a:lvl1pPr>
          </a:lstStyle>
          <a:p>
            <a:pPr/>
            <a:r>
              <a:t>List three defense mechanisms that you observed other people using today:</a:t>
            </a:r>
          </a:p>
        </p:txBody>
      </p:sp>
      <p:sp>
        <p:nvSpPr>
          <p:cNvPr id="153" name="Were they positive or negative?"/>
          <p:cNvSpPr txBox="1"/>
          <p:nvPr/>
        </p:nvSpPr>
        <p:spPr>
          <a:xfrm>
            <a:off x="4266789" y="8936362"/>
            <a:ext cx="16582598" cy="9232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5200"/>
            </a:lvl1pPr>
          </a:lstStyle>
          <a:p>
            <a:pPr/>
            <a:r>
              <a:t>Were they positive or negative?</a:t>
            </a:r>
          </a:p>
        </p:txBody>
      </p:sp>
      <p:sp>
        <p:nvSpPr>
          <p:cNvPr id="154" name="Spend time observing your friends or those around you to see if you can identify when they use defense mechanisms."/>
          <p:cNvSpPr txBox="1"/>
          <p:nvPr/>
        </p:nvSpPr>
        <p:spPr>
          <a:xfrm>
            <a:off x="4266789" y="3096306"/>
            <a:ext cx="16582598" cy="24472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5200"/>
            </a:lvl1pPr>
          </a:lstStyle>
          <a:p>
            <a:pPr/>
            <a:r>
              <a:t>Spend time observing your friends or those around you to see if you can identify when they use defense mechanisms.</a:t>
            </a:r>
          </a:p>
        </p:txBody>
      </p:sp>
      <p:sp>
        <p:nvSpPr>
          <p:cNvPr id="155" name="What defense mechanisms did you observe in others as a result of something that you said or did to them?"/>
          <p:cNvSpPr txBox="1"/>
          <p:nvPr/>
        </p:nvSpPr>
        <p:spPr>
          <a:xfrm>
            <a:off x="4266789" y="10841362"/>
            <a:ext cx="16582598" cy="16852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5200"/>
            </a:lvl1pPr>
          </a:lstStyle>
          <a:p>
            <a:pPr/>
            <a:r>
              <a:t>What defense mechanisms did you observe in others as a result of something that you said or did to them?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PPT Day 1-2">
  <a:themeElements>
    <a:clrScheme name="PPT Day 1-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0000FF"/>
      </a:hlink>
      <a:folHlink>
        <a:srgbClr val="FF00FF"/>
      </a:folHlink>
    </a:clrScheme>
    <a:fontScheme name="PPT Day 1-2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PT Day 1-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762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76200" dist="381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381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PT Day 1-2">
  <a:themeElements>
    <a:clrScheme name="PPT Day 1-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0000FF"/>
      </a:hlink>
      <a:folHlink>
        <a:srgbClr val="FF00FF"/>
      </a:folHlink>
    </a:clrScheme>
    <a:fontScheme name="PPT Day 1-2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PT Day 1-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762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76200" dist="381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381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