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 b="def" i="def"/>
      <a:tcStyle>
        <a:tcBdr/>
        <a:fill>
          <a:solidFill>
            <a:srgbClr val="E6F6EF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762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762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 b="def" i="def"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762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762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CCCE6"/>
          </a:solidFill>
        </a:fill>
      </a:tcStyle>
    </a:wholeTbl>
    <a:band2H>
      <a:tcTxStyle b="def" i="def"/>
      <a:tcStyle>
        <a:tcBdr/>
        <a:fill>
          <a:solidFill>
            <a:srgbClr val="E7E7F3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762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762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000000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762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762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spcBef>
        <a:spcPts val="800"/>
      </a:spcBef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548062" y="357187"/>
            <a:ext cx="17287876" cy="3429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548062" y="3839765"/>
            <a:ext cx="17287876" cy="885825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2882" y="13038931"/>
            <a:ext cx="460376" cy="498476"/>
          </a:xfrm>
          <a:prstGeom prst="rect">
            <a:avLst/>
          </a:prstGeom>
          <a:ln w="254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 algn="ctr" defTabSz="821531">
              <a:defRPr b="0" sz="2400">
                <a:solidFill>
                  <a:srgbClr val="535353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</p:sldLayoutIdLst>
  <p:transition xmlns:p14="http://schemas.microsoft.com/office/powerpoint/2010/main" spd="med" advClick="1"/>
  <p:txStyles>
    <p:title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1pPr>
      <a:lvl2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2pPr>
      <a:lvl3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3pPr>
      <a:lvl4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4pPr>
      <a:lvl5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5pPr>
      <a:lvl6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6pPr>
      <a:lvl7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7pPr>
      <a:lvl8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8pPr>
      <a:lvl9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9pPr>
    </p:titleStyle>
    <p:bodyStyle>
      <a:lvl1pPr marL="724452" marR="0" indent="-724452" algn="l" defTabSz="821531" latinLnBrk="0">
        <a:lnSpc>
          <a:spcPct val="120000"/>
        </a:lnSpc>
        <a:spcBef>
          <a:spcPts val="64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64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1pPr>
      <a:lvl2pPr marL="1245152" marR="0" indent="-724452" algn="l" defTabSz="821531" latinLnBrk="0">
        <a:lnSpc>
          <a:spcPct val="120000"/>
        </a:lnSpc>
        <a:spcBef>
          <a:spcPts val="64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64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2pPr>
      <a:lvl3pPr marL="1765852" marR="0" indent="-724452" algn="l" defTabSz="821531" latinLnBrk="0">
        <a:lnSpc>
          <a:spcPct val="120000"/>
        </a:lnSpc>
        <a:spcBef>
          <a:spcPts val="64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64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3pPr>
      <a:lvl4pPr marL="2286552" marR="0" indent="-724452" algn="l" defTabSz="821531" latinLnBrk="0">
        <a:lnSpc>
          <a:spcPct val="120000"/>
        </a:lnSpc>
        <a:spcBef>
          <a:spcPts val="64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64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4pPr>
      <a:lvl5pPr marL="2807252" marR="0" indent="-724452" algn="l" defTabSz="821531" latinLnBrk="0">
        <a:lnSpc>
          <a:spcPct val="120000"/>
        </a:lnSpc>
        <a:spcBef>
          <a:spcPts val="64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64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5pPr>
      <a:lvl6pPr marL="3327952" marR="0" indent="-724452" algn="l" defTabSz="821531" latinLnBrk="0">
        <a:lnSpc>
          <a:spcPct val="120000"/>
        </a:lnSpc>
        <a:spcBef>
          <a:spcPts val="64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64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6pPr>
      <a:lvl7pPr marL="3848652" marR="0" indent="-724452" algn="l" defTabSz="821531" latinLnBrk="0">
        <a:lnSpc>
          <a:spcPct val="120000"/>
        </a:lnSpc>
        <a:spcBef>
          <a:spcPts val="64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64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7pPr>
      <a:lvl8pPr marL="4369352" marR="0" indent="-724452" algn="l" defTabSz="821531" latinLnBrk="0">
        <a:lnSpc>
          <a:spcPct val="120000"/>
        </a:lnSpc>
        <a:spcBef>
          <a:spcPts val="64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64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8pPr>
      <a:lvl9pPr marL="4890052" marR="0" indent="-724452" algn="l" defTabSz="821531" latinLnBrk="0">
        <a:lnSpc>
          <a:spcPct val="120000"/>
        </a:lnSpc>
        <a:spcBef>
          <a:spcPts val="64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6400" u="none"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reality ride.ai" descr="reality ride.ai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2371" y="108239"/>
            <a:ext cx="20999258" cy="1349952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" name="Group 6"/>
          <p:cNvGrpSpPr/>
          <p:nvPr/>
        </p:nvGrpSpPr>
        <p:grpSpPr>
          <a:xfrm>
            <a:off x="1898076" y="5374409"/>
            <a:ext cx="3169921" cy="1727201"/>
            <a:chOff x="0" y="0"/>
            <a:chExt cx="3169920" cy="1727200"/>
          </a:xfrm>
        </p:grpSpPr>
        <p:sp>
          <p:nvSpPr>
            <p:cNvPr id="21" name="Text Box 11"/>
            <p:cNvSpPr/>
            <p:nvPr/>
          </p:nvSpPr>
          <p:spPr>
            <a:xfrm>
              <a:off x="0" y="0"/>
              <a:ext cx="3169921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30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Challenges . . .</a:t>
              </a:r>
            </a:p>
          </p:txBody>
        </p:sp>
        <p:sp>
          <p:nvSpPr>
            <p:cNvPr id="22" name="Text Box 12"/>
            <p:cNvSpPr/>
            <p:nvPr/>
          </p:nvSpPr>
          <p:spPr>
            <a:xfrm>
              <a:off x="152400" y="457200"/>
              <a:ext cx="1270001" cy="1270001"/>
            </a:xfrm>
            <a:prstGeom prst="line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r>
                <a:t>Home:</a:t>
              </a:r>
              <a:endParaRPr>
                <a:latin typeface="+mn-lt"/>
                <a:ea typeface="+mn-ea"/>
                <a:cs typeface="+mn-cs"/>
                <a:sym typeface="Helvetica"/>
              </a:endParaRPr>
            </a:p>
            <a:p>
              <a:pPr>
                <a:spcBef>
                  <a:spcPts val="70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pPr>
              <a:r>
                <a:t>School:</a:t>
              </a:r>
              <a:endParaRPr>
                <a:latin typeface="+mn-lt"/>
                <a:ea typeface="+mn-ea"/>
                <a:cs typeface="+mn-cs"/>
                <a:sym typeface="Helvetica"/>
              </a:endParaRPr>
            </a:p>
            <a:p>
              <a:pPr>
                <a:spcBef>
                  <a:spcPts val="70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pPr>
              <a:r>
                <a:t>Peers:</a:t>
              </a:r>
            </a:p>
          </p:txBody>
        </p:sp>
      </p:grpSp>
      <p:sp>
        <p:nvSpPr>
          <p:cNvPr id="24" name="Group 7"/>
          <p:cNvSpPr txBox="1"/>
          <p:nvPr/>
        </p:nvSpPr>
        <p:spPr>
          <a:xfrm>
            <a:off x="2085438" y="3153975"/>
            <a:ext cx="4363977" cy="98883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/>
          <a:lstStyle>
            <a:lvl1pPr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Things that get me in trouble</a:t>
            </a:r>
          </a:p>
        </p:txBody>
      </p:sp>
      <p:sp>
        <p:nvSpPr>
          <p:cNvPr id="25" name="Text Box 47"/>
          <p:cNvSpPr txBox="1"/>
          <p:nvPr/>
        </p:nvSpPr>
        <p:spPr>
          <a:xfrm>
            <a:off x="7632404" y="10057152"/>
            <a:ext cx="3049271" cy="83414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spcBef>
                <a:spcPts val="24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Feeling: </a:t>
            </a:r>
            <a:br/>
            <a:r>
              <a:t>“stuck in the loop”</a:t>
            </a:r>
          </a:p>
        </p:txBody>
      </p:sp>
      <p:sp>
        <p:nvSpPr>
          <p:cNvPr id="26" name="Text Box 14"/>
          <p:cNvSpPr txBox="1"/>
          <p:nvPr/>
        </p:nvSpPr>
        <p:spPr>
          <a:xfrm>
            <a:off x="15246771" y="1162788"/>
            <a:ext cx="1375391" cy="50394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My Goal:</a:t>
            </a:r>
          </a:p>
        </p:txBody>
      </p:sp>
      <p:grpSp>
        <p:nvGrpSpPr>
          <p:cNvPr id="29" name="Group 10"/>
          <p:cNvGrpSpPr/>
          <p:nvPr/>
        </p:nvGrpSpPr>
        <p:grpSpPr>
          <a:xfrm>
            <a:off x="11034606" y="9596160"/>
            <a:ext cx="3881121" cy="3794066"/>
            <a:chOff x="0" y="0"/>
            <a:chExt cx="3881120" cy="3794064"/>
          </a:xfrm>
        </p:grpSpPr>
        <p:sp>
          <p:nvSpPr>
            <p:cNvPr id="27" name="Text Box 19"/>
            <p:cNvSpPr txBox="1"/>
            <p:nvPr/>
          </p:nvSpPr>
          <p:spPr>
            <a:xfrm>
              <a:off x="0" y="3216418"/>
              <a:ext cx="3881121" cy="57764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/>
            <a:p>
              <a:pPr>
                <a:spcBef>
                  <a:spcPts val="1600"/>
                </a:spcBef>
                <a:defRPr sz="2800">
                  <a:latin typeface="Arial"/>
                  <a:ea typeface="Arial"/>
                  <a:cs typeface="Arial"/>
                  <a:sym typeface="Arial"/>
                </a:defRPr>
              </a:pPr>
              <a:r>
                <a:t>        </a:t>
              </a:r>
              <a:r>
                <a:t>“</a:t>
              </a:r>
              <a:r>
                <a:t>Hit the wall</a:t>
              </a:r>
              <a:r>
                <a:t>”</a:t>
              </a:r>
            </a:p>
          </p:txBody>
        </p:sp>
        <p:sp>
          <p:nvSpPr>
            <p:cNvPr id="28" name="Rectangle 4"/>
            <p:cNvSpPr txBox="1"/>
            <p:nvPr/>
          </p:nvSpPr>
          <p:spPr>
            <a:xfrm>
              <a:off x="469897" y="0"/>
              <a:ext cx="3183626" cy="1186180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algn="ctr">
                <a:defRPr b="0" spc="-300" sz="5600">
                  <a:gradFill flip="none" rotWithShape="1">
                    <a:gsLst>
                      <a:gs pos="0">
                        <a:srgbClr val="FF6600"/>
                      </a:gs>
                      <a:gs pos="100000">
                        <a:srgbClr val="FFFF00"/>
                      </a:gs>
                    </a:gsLst>
                    <a:lin ang="5880000" scaled="0"/>
                  </a:gradFill>
                  <a:effectLst>
                    <a:outerShdw sx="100000" sy="100000" kx="0" ky="0" algn="b" rotWithShape="0" blurRad="50800" dist="38100" dir="2700000">
                      <a:srgbClr val="000000">
                        <a:alpha val="83000"/>
                      </a:srgbClr>
                    </a:outerShdw>
                  </a:effectLst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pPr/>
              <a:r>
                <a:t>Crash!</a:t>
              </a:r>
            </a:p>
          </p:txBody>
        </p:sp>
      </p:grpSp>
      <p:sp>
        <p:nvSpPr>
          <p:cNvPr id="30" name="Text Box 19"/>
          <p:cNvSpPr txBox="1"/>
          <p:nvPr/>
        </p:nvSpPr>
        <p:spPr>
          <a:xfrm>
            <a:off x="15243867" y="10182092"/>
            <a:ext cx="6683217" cy="123139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spcBef>
                <a:spcPts val="5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Let’s be real: “Possible Consequences”   </a:t>
            </a:r>
            <a:br/>
            <a:r>
              <a:t>                                   </a:t>
            </a:r>
            <a:r>
              <a:rPr b="0" i="1"/>
              <a:t>(</a:t>
            </a:r>
            <a:r>
              <a:rPr b="0" i="1"/>
              <a:t>Reality</a:t>
            </a:r>
            <a:r>
              <a:rPr b="0" i="1"/>
              <a:t>)</a:t>
            </a:r>
          </a:p>
        </p:txBody>
      </p:sp>
      <p:sp>
        <p:nvSpPr>
          <p:cNvPr id="31" name="Line 23"/>
          <p:cNvSpPr/>
          <p:nvPr/>
        </p:nvSpPr>
        <p:spPr>
          <a:xfrm flipH="1">
            <a:off x="14466293" y="10613568"/>
            <a:ext cx="561143" cy="38946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/>
          </a:p>
        </p:txBody>
      </p:sp>
      <p:sp>
        <p:nvSpPr>
          <p:cNvPr id="32" name="Oval 10"/>
          <p:cNvSpPr/>
          <p:nvPr/>
        </p:nvSpPr>
        <p:spPr>
          <a:xfrm>
            <a:off x="14294651" y="687704"/>
            <a:ext cx="3962401" cy="1676401"/>
          </a:xfrm>
          <a:prstGeom prst="ellipse">
            <a:avLst/>
          </a:prstGeom>
          <a:ln w="762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 b="0" sz="4800">
                <a:solidFill>
                  <a:srgbClr val="CC0000"/>
                </a:solidFill>
              </a:defRPr>
            </a:pPr>
          </a:p>
        </p:txBody>
      </p:sp>
      <p:grpSp>
        <p:nvGrpSpPr>
          <p:cNvPr id="36" name="Group 5"/>
          <p:cNvGrpSpPr/>
          <p:nvPr/>
        </p:nvGrpSpPr>
        <p:grpSpPr>
          <a:xfrm>
            <a:off x="6621079" y="7759703"/>
            <a:ext cx="2032001" cy="1879601"/>
            <a:chOff x="0" y="0"/>
            <a:chExt cx="2031999" cy="1879600"/>
          </a:xfrm>
        </p:grpSpPr>
        <p:sp>
          <p:nvSpPr>
            <p:cNvPr id="33" name="Text Box 15"/>
            <p:cNvSpPr/>
            <p:nvPr/>
          </p:nvSpPr>
          <p:spPr>
            <a:xfrm>
              <a:off x="457199" y="304800"/>
              <a:ext cx="1270001" cy="1270000"/>
            </a:xfrm>
            <a:prstGeom prst="line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School</a:t>
              </a:r>
            </a:p>
          </p:txBody>
        </p:sp>
        <p:sp>
          <p:nvSpPr>
            <p:cNvPr id="34" name="Text Box 16"/>
            <p:cNvSpPr/>
            <p:nvPr/>
          </p:nvSpPr>
          <p:spPr>
            <a:xfrm>
              <a:off x="761999" y="0"/>
              <a:ext cx="1270001" cy="1270000"/>
            </a:xfrm>
            <a:prstGeom prst="line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Peers</a:t>
              </a:r>
            </a:p>
          </p:txBody>
        </p:sp>
        <p:sp>
          <p:nvSpPr>
            <p:cNvPr id="35" name="Text Box 14"/>
            <p:cNvSpPr/>
            <p:nvPr/>
          </p:nvSpPr>
          <p:spPr>
            <a:xfrm>
              <a:off x="0" y="609600"/>
              <a:ext cx="1270000" cy="1270000"/>
            </a:xfrm>
            <a:prstGeom prst="line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Home</a:t>
              </a:r>
            </a:p>
          </p:txBody>
        </p:sp>
      </p:grpSp>
      <p:sp>
        <p:nvSpPr>
          <p:cNvPr id="37" name="Text Box 38"/>
          <p:cNvSpPr txBox="1"/>
          <p:nvPr/>
        </p:nvSpPr>
        <p:spPr>
          <a:xfrm rot="21021945">
            <a:off x="20580631" y="4920053"/>
            <a:ext cx="1996129" cy="5039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More Options</a:t>
            </a:r>
          </a:p>
        </p:txBody>
      </p:sp>
      <p:sp>
        <p:nvSpPr>
          <p:cNvPr id="38" name="Text Box 41"/>
          <p:cNvSpPr txBox="1"/>
          <p:nvPr/>
        </p:nvSpPr>
        <p:spPr>
          <a:xfrm>
            <a:off x="19892092" y="7614441"/>
            <a:ext cx="2431054" cy="50394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My support team</a:t>
            </a:r>
          </a:p>
        </p:txBody>
      </p:sp>
      <p:sp>
        <p:nvSpPr>
          <p:cNvPr id="39" name="Line 42"/>
          <p:cNvSpPr/>
          <p:nvPr/>
        </p:nvSpPr>
        <p:spPr>
          <a:xfrm flipH="1">
            <a:off x="19035455" y="7813582"/>
            <a:ext cx="696111" cy="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/>
          </a:p>
        </p:txBody>
      </p:sp>
      <p:sp>
        <p:nvSpPr>
          <p:cNvPr id="40" name="Text Box 29"/>
          <p:cNvSpPr txBox="1"/>
          <p:nvPr/>
        </p:nvSpPr>
        <p:spPr>
          <a:xfrm>
            <a:off x="12890531" y="4397245"/>
            <a:ext cx="3049271" cy="5039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Staying on track</a:t>
            </a:r>
          </a:p>
        </p:txBody>
      </p:sp>
      <p:sp>
        <p:nvSpPr>
          <p:cNvPr id="41" name="Text Box 33"/>
          <p:cNvSpPr txBox="1"/>
          <p:nvPr/>
        </p:nvSpPr>
        <p:spPr>
          <a:xfrm>
            <a:off x="19387824" y="1477761"/>
            <a:ext cx="3439591" cy="5039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My positive outcomes</a:t>
            </a:r>
          </a:p>
        </p:txBody>
      </p:sp>
      <p:sp>
        <p:nvSpPr>
          <p:cNvPr id="42" name="Line 67"/>
          <p:cNvSpPr/>
          <p:nvPr/>
        </p:nvSpPr>
        <p:spPr>
          <a:xfrm flipH="1">
            <a:off x="20539370" y="1959873"/>
            <a:ext cx="315495" cy="515829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/>
          </a:p>
        </p:txBody>
      </p:sp>
      <p:sp>
        <p:nvSpPr>
          <p:cNvPr id="43" name="Text Box 39"/>
          <p:cNvSpPr txBox="1"/>
          <p:nvPr/>
        </p:nvSpPr>
        <p:spPr>
          <a:xfrm rot="21522554">
            <a:off x="3088366" y="9651977"/>
            <a:ext cx="2151927" cy="5039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two tracks</a:t>
            </a:r>
          </a:p>
        </p:txBody>
      </p:sp>
      <p:sp>
        <p:nvSpPr>
          <p:cNvPr id="44" name="Line 23"/>
          <p:cNvSpPr/>
          <p:nvPr/>
        </p:nvSpPr>
        <p:spPr>
          <a:xfrm flipV="1">
            <a:off x="5165902" y="9296399"/>
            <a:ext cx="430260" cy="43026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/>
          </a:p>
        </p:txBody>
      </p:sp>
      <p:sp>
        <p:nvSpPr>
          <p:cNvPr id="45" name="Oval 30"/>
          <p:cNvSpPr/>
          <p:nvPr/>
        </p:nvSpPr>
        <p:spPr>
          <a:xfrm rot="20084654">
            <a:off x="2496094" y="4724855"/>
            <a:ext cx="8644624" cy="3720931"/>
          </a:xfrm>
          <a:prstGeom prst="ellipse">
            <a:avLst/>
          </a:prstGeom>
          <a:ln w="762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 b="0" sz="4800">
                <a:solidFill>
                  <a:srgbClr val="CC0000"/>
                </a:solidFill>
              </a:defRPr>
            </a:pPr>
          </a:p>
        </p:txBody>
      </p:sp>
      <p:sp>
        <p:nvSpPr>
          <p:cNvPr id="46" name="Line 42"/>
          <p:cNvSpPr/>
          <p:nvPr/>
        </p:nvSpPr>
        <p:spPr>
          <a:xfrm flipH="1">
            <a:off x="14114663" y="4970593"/>
            <a:ext cx="271583" cy="97763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/>
          </a:p>
        </p:txBody>
      </p:sp>
      <p:sp>
        <p:nvSpPr>
          <p:cNvPr id="47" name="Line 42"/>
          <p:cNvSpPr/>
          <p:nvPr/>
        </p:nvSpPr>
        <p:spPr>
          <a:xfrm>
            <a:off x="6103594" y="3457086"/>
            <a:ext cx="1266318" cy="95062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/>
          </a:p>
        </p:txBody>
      </p:sp>
      <p:grpSp>
        <p:nvGrpSpPr>
          <p:cNvPr id="51" name="Group"/>
          <p:cNvGrpSpPr/>
          <p:nvPr/>
        </p:nvGrpSpPr>
        <p:grpSpPr>
          <a:xfrm>
            <a:off x="14979997" y="768793"/>
            <a:ext cx="348134" cy="535485"/>
            <a:chOff x="0" y="0"/>
            <a:chExt cx="348133" cy="535483"/>
          </a:xfrm>
        </p:grpSpPr>
        <p:sp>
          <p:nvSpPr>
            <p:cNvPr id="48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49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0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55" name="Group"/>
          <p:cNvGrpSpPr/>
          <p:nvPr/>
        </p:nvGrpSpPr>
        <p:grpSpPr>
          <a:xfrm>
            <a:off x="2057599" y="4757493"/>
            <a:ext cx="348134" cy="535485"/>
            <a:chOff x="0" y="0"/>
            <a:chExt cx="348133" cy="535483"/>
          </a:xfrm>
        </p:grpSpPr>
        <p:sp>
          <p:nvSpPr>
            <p:cNvPr id="52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53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4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59" name="Group"/>
          <p:cNvGrpSpPr/>
          <p:nvPr/>
        </p:nvGrpSpPr>
        <p:grpSpPr>
          <a:xfrm>
            <a:off x="2098617" y="2475676"/>
            <a:ext cx="348134" cy="535485"/>
            <a:chOff x="0" y="0"/>
            <a:chExt cx="348133" cy="535483"/>
          </a:xfrm>
        </p:grpSpPr>
        <p:sp>
          <p:nvSpPr>
            <p:cNvPr id="56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57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8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63" name="Group"/>
          <p:cNvGrpSpPr/>
          <p:nvPr/>
        </p:nvGrpSpPr>
        <p:grpSpPr>
          <a:xfrm>
            <a:off x="15172433" y="9653799"/>
            <a:ext cx="348134" cy="535485"/>
            <a:chOff x="0" y="0"/>
            <a:chExt cx="348133" cy="535483"/>
          </a:xfrm>
        </p:grpSpPr>
        <p:sp>
          <p:nvSpPr>
            <p:cNvPr id="60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61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2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</a:t>
              </a:r>
            </a:p>
          </p:txBody>
        </p:sp>
      </p:grpSp>
      <p:grpSp>
        <p:nvGrpSpPr>
          <p:cNvPr id="67" name="Group"/>
          <p:cNvGrpSpPr/>
          <p:nvPr/>
        </p:nvGrpSpPr>
        <p:grpSpPr>
          <a:xfrm>
            <a:off x="7622762" y="9505278"/>
            <a:ext cx="348134" cy="535485"/>
            <a:chOff x="0" y="0"/>
            <a:chExt cx="348133" cy="535483"/>
          </a:xfrm>
        </p:grpSpPr>
        <p:sp>
          <p:nvSpPr>
            <p:cNvPr id="64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65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6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</p:grpSp>
      <p:grpSp>
        <p:nvGrpSpPr>
          <p:cNvPr id="71" name="Group"/>
          <p:cNvGrpSpPr/>
          <p:nvPr/>
        </p:nvGrpSpPr>
        <p:grpSpPr>
          <a:xfrm>
            <a:off x="3086299" y="9080830"/>
            <a:ext cx="348134" cy="535484"/>
            <a:chOff x="0" y="0"/>
            <a:chExt cx="348133" cy="535483"/>
          </a:xfrm>
        </p:grpSpPr>
        <p:sp>
          <p:nvSpPr>
            <p:cNvPr id="68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69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0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</a:t>
              </a:r>
            </a:p>
          </p:txBody>
        </p:sp>
      </p:grpSp>
      <p:grpSp>
        <p:nvGrpSpPr>
          <p:cNvPr id="75" name="Group"/>
          <p:cNvGrpSpPr/>
          <p:nvPr/>
        </p:nvGrpSpPr>
        <p:grpSpPr>
          <a:xfrm>
            <a:off x="12801100" y="3929552"/>
            <a:ext cx="348134" cy="535485"/>
            <a:chOff x="0" y="0"/>
            <a:chExt cx="348133" cy="535483"/>
          </a:xfrm>
        </p:grpSpPr>
        <p:sp>
          <p:nvSpPr>
            <p:cNvPr id="72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73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4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</a:t>
              </a:r>
            </a:p>
          </p:txBody>
        </p:sp>
      </p:grpSp>
      <p:grpSp>
        <p:nvGrpSpPr>
          <p:cNvPr id="79" name="Group"/>
          <p:cNvGrpSpPr/>
          <p:nvPr/>
        </p:nvGrpSpPr>
        <p:grpSpPr>
          <a:xfrm>
            <a:off x="19854958" y="7004368"/>
            <a:ext cx="348134" cy="535485"/>
            <a:chOff x="0" y="0"/>
            <a:chExt cx="348133" cy="535483"/>
          </a:xfrm>
        </p:grpSpPr>
        <p:sp>
          <p:nvSpPr>
            <p:cNvPr id="76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77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8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</a:t>
              </a:r>
            </a:p>
          </p:txBody>
        </p:sp>
      </p:grpSp>
      <p:grpSp>
        <p:nvGrpSpPr>
          <p:cNvPr id="83" name="Group"/>
          <p:cNvGrpSpPr/>
          <p:nvPr/>
        </p:nvGrpSpPr>
        <p:grpSpPr>
          <a:xfrm>
            <a:off x="19209444" y="935807"/>
            <a:ext cx="348134" cy="535485"/>
            <a:chOff x="0" y="0"/>
            <a:chExt cx="348133" cy="535483"/>
          </a:xfrm>
        </p:grpSpPr>
        <p:sp>
          <p:nvSpPr>
            <p:cNvPr id="80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81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2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</a:t>
              </a:r>
            </a:p>
          </p:txBody>
        </p:sp>
      </p:grpSp>
      <p:sp>
        <p:nvSpPr>
          <p:cNvPr id="84" name="Oval 10"/>
          <p:cNvSpPr/>
          <p:nvPr/>
        </p:nvSpPr>
        <p:spPr>
          <a:xfrm rot="489093">
            <a:off x="7263921" y="574916"/>
            <a:ext cx="4495581" cy="1901977"/>
          </a:xfrm>
          <a:prstGeom prst="ellipse">
            <a:avLst/>
          </a:prstGeom>
          <a:ln w="762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>
              <a:defRPr b="0" sz="4800">
                <a:solidFill>
                  <a:srgbClr val="CC0000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xit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1" dur="500" fill="hold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Class="entr" nodeType="after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xit" nodeType="click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Class="entr" nodeType="after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Class="entr" nodeType="after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Class="entr" nodeType="afterEffect" presetSubtype="8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Subtype="8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Class="entr" nodeType="after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Class="entr" nodeType="afterEffect" presetSubtype="8" presetID="2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clickEffect" presetSubtype="8" presetID="2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Class="entr" nodeType="afterEffect" presetSubtype="8" presetID="2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Class="entr" nodeType="afterEffect" presetSubtype="2" presetID="22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Class="entr" nodeType="afterEffect" presetSubtype="16" presetID="23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Class="entr" nodeType="clickEffect" presetSubtype="8" presetID="22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Class="entr" nodeType="afterEffect" presetSubtype="8" presetID="22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Class="entr" nodeType="clickEffect" presetSubtype="8" presetID="22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Class="entr" nodeType="afterEffect" presetSubtype="8" presetID="22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9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Class="entr" nodeType="afterEffect" presetSubtype="8" presetID="22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9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Class="entr" nodeType="afterEffect" presetSubtype="8" presetID="22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7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Class="exit" nodeType="clickEffect" presetID="10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2" dur="500" fill="hold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Class="entr" nodeType="afterEffect" presetSubtype="8" presetID="22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Class="entr" nodeType="afterEffect" presetSubtype="8" presetID="22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Class="entr" nodeType="afterEffect" presetSubtype="1" presetID="22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17" presetClass="entr" nodeType="afterEffect" presetSubtype="8" presetID="22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Class="entr" nodeType="clickEffect" presetSubtype="8" presetID="22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3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Class="entr" nodeType="afterEffect" presetID="10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Class="entr" nodeType="afterEffect" presetSubtype="1" presetID="22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Class="entr" nodeType="clickEffect" presetSubtype="8" presetID="22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6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Class="entr" nodeType="afterEffect" presetSubtype="8" presetID="22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Class="entr" nodeType="afterEffect" presetSubtype="1" presetID="22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4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" grpId="16"/>
      <p:bldP build="whole" bldLvl="1" animBg="1" rev="0" advAuto="0" spid="55" grpId="8"/>
      <p:bldP build="whole" bldLvl="1" animBg="1" rev="0" advAuto="0" spid="37" grpId="27"/>
      <p:bldP build="whole" bldLvl="1" animBg="1" rev="0" advAuto="0" spid="75" grpId="24"/>
      <p:bldP build="whole" bldLvl="1" animBg="1" rev="0" advAuto="0" spid="63" grpId="13"/>
      <p:bldP build="whole" bldLvl="1" animBg="1" rev="0" advAuto="0" spid="83" grpId="31"/>
      <p:bldP build="whole" bldLvl="1" animBg="1" rev="0" advAuto="0" spid="36" grpId="7"/>
      <p:bldP build="whole" bldLvl="1" animBg="1" rev="0" advAuto="0" spid="32" grpId="3"/>
      <p:bldP build="whole" bldLvl="1" animBg="1" rev="0" advAuto="0" spid="84" grpId="1"/>
      <p:bldP build="whole" bldLvl="1" animBg="1" rev="0" advAuto="0" spid="32" grpId="6"/>
      <p:bldP build="whole" bldLvl="1" animBg="1" rev="0" advAuto="0" spid="84" grpId="2"/>
      <p:bldP build="whole" bldLvl="1" animBg="1" rev="0" advAuto="0" spid="40" grpId="25"/>
      <p:bldP build="whole" bldLvl="1" animBg="1" rev="0" advAuto="0" spid="25" grpId="18"/>
      <p:bldP build="whole" bldLvl="1" animBg="1" rev="0" advAuto="0" spid="51" grpId="4"/>
      <p:bldP build="whole" bldLvl="1" animBg="1" rev="0" advAuto="0" spid="39" grpId="30"/>
      <p:bldP build="whole" bldLvl="1" animBg="1" rev="0" advAuto="0" spid="45" grpId="22"/>
      <p:bldP build="whole" bldLvl="1" animBg="1" rev="0" advAuto="0" spid="45" grpId="23"/>
      <p:bldP build="whole" bldLvl="1" animBg="1" rev="0" advAuto="0" spid="46" grpId="26"/>
      <p:bldP build="whole" bldLvl="1" animBg="1" rev="0" advAuto="0" spid="59" grpId="10"/>
      <p:bldP build="whole" bldLvl="1" animBg="1" rev="0" advAuto="0" spid="47" grpId="12"/>
      <p:bldP build="whole" bldLvl="1" animBg="1" rev="0" advAuto="0" spid="26" grpId="5"/>
      <p:bldP build="whole" bldLvl="1" animBg="1" rev="0" advAuto="0" spid="41" grpId="32"/>
      <p:bldP build="whole" bldLvl="1" animBg="1" rev="0" advAuto="0" spid="31" grpId="15"/>
      <p:bldP build="whole" bldLvl="1" animBg="1" rev="0" advAuto="0" spid="79" grpId="28"/>
      <p:bldP build="whole" bldLvl="1" animBg="1" rev="0" advAuto="0" spid="67" grpId="17"/>
      <p:bldP build="whole" bldLvl="1" animBg="1" rev="0" advAuto="0" spid="44" grpId="21"/>
      <p:bldP build="whole" bldLvl="1" animBg="1" rev="0" advAuto="0" spid="24" grpId="11"/>
      <p:bldP build="whole" bldLvl="1" animBg="1" rev="0" advAuto="0" spid="42" grpId="33"/>
      <p:bldP build="whole" bldLvl="1" animBg="1" rev="0" advAuto="0" spid="38" grpId="29"/>
      <p:bldP build="whole" bldLvl="1" animBg="1" rev="0" advAuto="0" spid="71" grpId="19"/>
      <p:bldP build="whole" bldLvl="1" animBg="1" rev="0" advAuto="0" spid="30" grpId="14"/>
      <p:bldP build="whole" bldLvl="1" animBg="1" rev="0" advAuto="0" spid="43" grpId="20"/>
      <p:bldP build="whole" bldLvl="1" animBg="1" rev="0" advAuto="0" spid="23" grpId="9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reality ride.ai" descr="reality ride.ai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2371" y="108239"/>
            <a:ext cx="20999258" cy="1349952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9" name="Group 6"/>
          <p:cNvGrpSpPr/>
          <p:nvPr/>
        </p:nvGrpSpPr>
        <p:grpSpPr>
          <a:xfrm>
            <a:off x="1898076" y="5374409"/>
            <a:ext cx="3169921" cy="1727201"/>
            <a:chOff x="0" y="0"/>
            <a:chExt cx="3169920" cy="1727200"/>
          </a:xfrm>
        </p:grpSpPr>
        <p:sp>
          <p:nvSpPr>
            <p:cNvPr id="87" name="Text Box 11"/>
            <p:cNvSpPr/>
            <p:nvPr/>
          </p:nvSpPr>
          <p:spPr>
            <a:xfrm>
              <a:off x="0" y="0"/>
              <a:ext cx="3169921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30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Challenges . . .</a:t>
              </a:r>
            </a:p>
          </p:txBody>
        </p:sp>
        <p:sp>
          <p:nvSpPr>
            <p:cNvPr id="88" name="Text Box 12"/>
            <p:cNvSpPr/>
            <p:nvPr/>
          </p:nvSpPr>
          <p:spPr>
            <a:xfrm>
              <a:off x="152400" y="457200"/>
              <a:ext cx="1270001" cy="1270001"/>
            </a:xfrm>
            <a:prstGeom prst="line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r>
                <a:t>Home:</a:t>
              </a:r>
              <a:endParaRPr>
                <a:latin typeface="+mn-lt"/>
                <a:ea typeface="+mn-ea"/>
                <a:cs typeface="+mn-cs"/>
                <a:sym typeface="Helvetica"/>
              </a:endParaRPr>
            </a:p>
            <a:p>
              <a:pPr>
                <a:spcBef>
                  <a:spcPts val="70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pPr>
              <a:r>
                <a:t>School:</a:t>
              </a:r>
              <a:endParaRPr>
                <a:latin typeface="+mn-lt"/>
                <a:ea typeface="+mn-ea"/>
                <a:cs typeface="+mn-cs"/>
                <a:sym typeface="Helvetica"/>
              </a:endParaRPr>
            </a:p>
            <a:p>
              <a:pPr>
                <a:spcBef>
                  <a:spcPts val="700"/>
                </a:spcBef>
                <a:defRPr>
                  <a:latin typeface="Arial"/>
                  <a:ea typeface="Arial"/>
                  <a:cs typeface="Arial"/>
                  <a:sym typeface="Arial"/>
                </a:defRPr>
              </a:pPr>
              <a:r>
                <a:t>Peers:</a:t>
              </a:r>
            </a:p>
          </p:txBody>
        </p:sp>
      </p:grpSp>
      <p:sp>
        <p:nvSpPr>
          <p:cNvPr id="90" name="Group 7"/>
          <p:cNvSpPr txBox="1"/>
          <p:nvPr/>
        </p:nvSpPr>
        <p:spPr>
          <a:xfrm>
            <a:off x="2085438" y="3153975"/>
            <a:ext cx="4363977" cy="98883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/>
          <a:lstStyle>
            <a:lvl1pPr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Things that get me in trouble</a:t>
            </a:r>
          </a:p>
        </p:txBody>
      </p:sp>
      <p:sp>
        <p:nvSpPr>
          <p:cNvPr id="91" name="Text Box 47"/>
          <p:cNvSpPr txBox="1"/>
          <p:nvPr/>
        </p:nvSpPr>
        <p:spPr>
          <a:xfrm>
            <a:off x="7632404" y="10057152"/>
            <a:ext cx="3049271" cy="83414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spcBef>
                <a:spcPts val="24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Feeling: </a:t>
            </a:r>
            <a:br/>
            <a:r>
              <a:t>“stuck in the loop”</a:t>
            </a:r>
          </a:p>
        </p:txBody>
      </p:sp>
      <p:sp>
        <p:nvSpPr>
          <p:cNvPr id="92" name="Text Box 14"/>
          <p:cNvSpPr txBox="1"/>
          <p:nvPr/>
        </p:nvSpPr>
        <p:spPr>
          <a:xfrm>
            <a:off x="15246771" y="1162788"/>
            <a:ext cx="1375391" cy="50394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My Goal:</a:t>
            </a:r>
          </a:p>
        </p:txBody>
      </p:sp>
      <p:grpSp>
        <p:nvGrpSpPr>
          <p:cNvPr id="95" name="Group 10"/>
          <p:cNvGrpSpPr/>
          <p:nvPr/>
        </p:nvGrpSpPr>
        <p:grpSpPr>
          <a:xfrm>
            <a:off x="11034606" y="9596160"/>
            <a:ext cx="3881121" cy="3794066"/>
            <a:chOff x="0" y="0"/>
            <a:chExt cx="3881120" cy="3794064"/>
          </a:xfrm>
        </p:grpSpPr>
        <p:sp>
          <p:nvSpPr>
            <p:cNvPr id="93" name="Text Box 19"/>
            <p:cNvSpPr txBox="1"/>
            <p:nvPr/>
          </p:nvSpPr>
          <p:spPr>
            <a:xfrm>
              <a:off x="0" y="3216418"/>
              <a:ext cx="3881121" cy="57764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/>
            <a:p>
              <a:pPr>
                <a:spcBef>
                  <a:spcPts val="1600"/>
                </a:spcBef>
                <a:defRPr sz="2800">
                  <a:latin typeface="Arial"/>
                  <a:ea typeface="Arial"/>
                  <a:cs typeface="Arial"/>
                  <a:sym typeface="Arial"/>
                </a:defRPr>
              </a:pPr>
              <a:r>
                <a:t>        </a:t>
              </a:r>
              <a:r>
                <a:t>“</a:t>
              </a:r>
              <a:r>
                <a:t>Hit the wall</a:t>
              </a:r>
              <a:r>
                <a:t>”</a:t>
              </a:r>
            </a:p>
          </p:txBody>
        </p:sp>
        <p:sp>
          <p:nvSpPr>
            <p:cNvPr id="94" name="Rectangle 4"/>
            <p:cNvSpPr txBox="1"/>
            <p:nvPr/>
          </p:nvSpPr>
          <p:spPr>
            <a:xfrm>
              <a:off x="469897" y="0"/>
              <a:ext cx="3183626" cy="1186180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algn="ctr">
                <a:defRPr b="0" spc="-300" sz="5600">
                  <a:gradFill flip="none" rotWithShape="1">
                    <a:gsLst>
                      <a:gs pos="0">
                        <a:srgbClr val="FF6600"/>
                      </a:gs>
                      <a:gs pos="100000">
                        <a:srgbClr val="FFFF00"/>
                      </a:gs>
                    </a:gsLst>
                    <a:lin ang="5880000" scaled="0"/>
                  </a:gradFill>
                  <a:effectLst>
                    <a:outerShdw sx="100000" sy="100000" kx="0" ky="0" algn="b" rotWithShape="0" blurRad="50800" dist="38100" dir="2700000">
                      <a:srgbClr val="000000">
                        <a:alpha val="83000"/>
                      </a:srgbClr>
                    </a:outerShdw>
                  </a:effectLst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pPr/>
              <a:r>
                <a:t>Crash!</a:t>
              </a:r>
            </a:p>
          </p:txBody>
        </p:sp>
      </p:grpSp>
      <p:sp>
        <p:nvSpPr>
          <p:cNvPr id="96" name="Text Box 19"/>
          <p:cNvSpPr txBox="1"/>
          <p:nvPr/>
        </p:nvSpPr>
        <p:spPr>
          <a:xfrm>
            <a:off x="15243867" y="10182092"/>
            <a:ext cx="6683217" cy="123139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spcBef>
                <a:spcPts val="5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Let’s be real: “Possible Consequences”   </a:t>
            </a:r>
            <a:br/>
            <a:r>
              <a:t>                                   </a:t>
            </a:r>
            <a:r>
              <a:rPr b="0" i="1"/>
              <a:t>(</a:t>
            </a:r>
            <a:r>
              <a:rPr b="0" i="1"/>
              <a:t>Reality</a:t>
            </a:r>
            <a:r>
              <a:rPr b="0" i="1"/>
              <a:t>)</a:t>
            </a:r>
          </a:p>
        </p:txBody>
      </p:sp>
      <p:sp>
        <p:nvSpPr>
          <p:cNvPr id="97" name="Line 23"/>
          <p:cNvSpPr/>
          <p:nvPr/>
        </p:nvSpPr>
        <p:spPr>
          <a:xfrm flipH="1">
            <a:off x="14466293" y="10613568"/>
            <a:ext cx="561143" cy="389463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/>
          </a:p>
        </p:txBody>
      </p:sp>
      <p:grpSp>
        <p:nvGrpSpPr>
          <p:cNvPr id="101" name="Group 5"/>
          <p:cNvGrpSpPr/>
          <p:nvPr/>
        </p:nvGrpSpPr>
        <p:grpSpPr>
          <a:xfrm>
            <a:off x="6621079" y="7759703"/>
            <a:ext cx="2032001" cy="1879601"/>
            <a:chOff x="0" y="0"/>
            <a:chExt cx="2031999" cy="1879600"/>
          </a:xfrm>
        </p:grpSpPr>
        <p:sp>
          <p:nvSpPr>
            <p:cNvPr id="98" name="Text Box 15"/>
            <p:cNvSpPr/>
            <p:nvPr/>
          </p:nvSpPr>
          <p:spPr>
            <a:xfrm>
              <a:off x="457199" y="304800"/>
              <a:ext cx="1270001" cy="1270000"/>
            </a:xfrm>
            <a:prstGeom prst="line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School</a:t>
              </a:r>
            </a:p>
          </p:txBody>
        </p:sp>
        <p:sp>
          <p:nvSpPr>
            <p:cNvPr id="99" name="Text Box 16"/>
            <p:cNvSpPr/>
            <p:nvPr/>
          </p:nvSpPr>
          <p:spPr>
            <a:xfrm>
              <a:off x="761999" y="0"/>
              <a:ext cx="1270001" cy="1270000"/>
            </a:xfrm>
            <a:prstGeom prst="line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Peers</a:t>
              </a:r>
            </a:p>
          </p:txBody>
        </p:sp>
        <p:sp>
          <p:nvSpPr>
            <p:cNvPr id="100" name="Text Box 14"/>
            <p:cNvSpPr/>
            <p:nvPr/>
          </p:nvSpPr>
          <p:spPr>
            <a:xfrm>
              <a:off x="0" y="609600"/>
              <a:ext cx="1270000" cy="1270000"/>
            </a:xfrm>
            <a:prstGeom prst="line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Home</a:t>
              </a:r>
            </a:p>
          </p:txBody>
        </p:sp>
      </p:grpSp>
      <p:sp>
        <p:nvSpPr>
          <p:cNvPr id="102" name="Text Box 38"/>
          <p:cNvSpPr txBox="1"/>
          <p:nvPr/>
        </p:nvSpPr>
        <p:spPr>
          <a:xfrm rot="21021945">
            <a:off x="20580631" y="4920053"/>
            <a:ext cx="1996129" cy="5039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More Options</a:t>
            </a:r>
          </a:p>
        </p:txBody>
      </p:sp>
      <p:sp>
        <p:nvSpPr>
          <p:cNvPr id="103" name="Text Box 41"/>
          <p:cNvSpPr txBox="1"/>
          <p:nvPr/>
        </p:nvSpPr>
        <p:spPr>
          <a:xfrm>
            <a:off x="19892092" y="7614441"/>
            <a:ext cx="2431054" cy="50394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My support team</a:t>
            </a:r>
          </a:p>
        </p:txBody>
      </p:sp>
      <p:sp>
        <p:nvSpPr>
          <p:cNvPr id="104" name="Line 42"/>
          <p:cNvSpPr/>
          <p:nvPr/>
        </p:nvSpPr>
        <p:spPr>
          <a:xfrm flipH="1">
            <a:off x="19035455" y="7813582"/>
            <a:ext cx="696111" cy="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/>
          </a:p>
        </p:txBody>
      </p:sp>
      <p:sp>
        <p:nvSpPr>
          <p:cNvPr id="105" name="Text Box 29"/>
          <p:cNvSpPr txBox="1"/>
          <p:nvPr/>
        </p:nvSpPr>
        <p:spPr>
          <a:xfrm>
            <a:off x="12890531" y="4397245"/>
            <a:ext cx="3049271" cy="5039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Staying on track</a:t>
            </a:r>
          </a:p>
        </p:txBody>
      </p:sp>
      <p:sp>
        <p:nvSpPr>
          <p:cNvPr id="106" name="Text Box 33"/>
          <p:cNvSpPr txBox="1"/>
          <p:nvPr/>
        </p:nvSpPr>
        <p:spPr>
          <a:xfrm>
            <a:off x="19387824" y="1477761"/>
            <a:ext cx="3439591" cy="5039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My positive outcomes</a:t>
            </a:r>
          </a:p>
        </p:txBody>
      </p:sp>
      <p:sp>
        <p:nvSpPr>
          <p:cNvPr id="107" name="Line 67"/>
          <p:cNvSpPr/>
          <p:nvPr/>
        </p:nvSpPr>
        <p:spPr>
          <a:xfrm flipH="1">
            <a:off x="20539370" y="1959873"/>
            <a:ext cx="315495" cy="515829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/>
          </a:p>
        </p:txBody>
      </p:sp>
      <p:sp>
        <p:nvSpPr>
          <p:cNvPr id="108" name="Text Box 39"/>
          <p:cNvSpPr txBox="1"/>
          <p:nvPr/>
        </p:nvSpPr>
        <p:spPr>
          <a:xfrm rot="21522554">
            <a:off x="3088366" y="9651977"/>
            <a:ext cx="2151927" cy="5039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two tracks</a:t>
            </a:r>
          </a:p>
        </p:txBody>
      </p:sp>
      <p:sp>
        <p:nvSpPr>
          <p:cNvPr id="109" name="Line 23"/>
          <p:cNvSpPr/>
          <p:nvPr/>
        </p:nvSpPr>
        <p:spPr>
          <a:xfrm flipV="1">
            <a:off x="5165902" y="9296399"/>
            <a:ext cx="430260" cy="43026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/>
          </a:p>
        </p:txBody>
      </p:sp>
      <p:sp>
        <p:nvSpPr>
          <p:cNvPr id="110" name="Line 42"/>
          <p:cNvSpPr/>
          <p:nvPr/>
        </p:nvSpPr>
        <p:spPr>
          <a:xfrm flipH="1">
            <a:off x="14114663" y="4970593"/>
            <a:ext cx="271583" cy="97763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/>
          </a:p>
        </p:txBody>
      </p:sp>
      <p:sp>
        <p:nvSpPr>
          <p:cNvPr id="111" name="Line 42"/>
          <p:cNvSpPr/>
          <p:nvPr/>
        </p:nvSpPr>
        <p:spPr>
          <a:xfrm>
            <a:off x="6103594" y="3457086"/>
            <a:ext cx="1266318" cy="95062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/>
          </a:p>
        </p:txBody>
      </p:sp>
      <p:grpSp>
        <p:nvGrpSpPr>
          <p:cNvPr id="115" name="Group"/>
          <p:cNvGrpSpPr/>
          <p:nvPr/>
        </p:nvGrpSpPr>
        <p:grpSpPr>
          <a:xfrm>
            <a:off x="14979997" y="768793"/>
            <a:ext cx="348134" cy="535485"/>
            <a:chOff x="0" y="0"/>
            <a:chExt cx="348133" cy="535483"/>
          </a:xfrm>
        </p:grpSpPr>
        <p:sp>
          <p:nvSpPr>
            <p:cNvPr id="112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113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4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119" name="Group"/>
          <p:cNvGrpSpPr/>
          <p:nvPr/>
        </p:nvGrpSpPr>
        <p:grpSpPr>
          <a:xfrm>
            <a:off x="2057599" y="4757493"/>
            <a:ext cx="348134" cy="535485"/>
            <a:chOff x="0" y="0"/>
            <a:chExt cx="348133" cy="535483"/>
          </a:xfrm>
        </p:grpSpPr>
        <p:sp>
          <p:nvSpPr>
            <p:cNvPr id="116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117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8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123" name="Group"/>
          <p:cNvGrpSpPr/>
          <p:nvPr/>
        </p:nvGrpSpPr>
        <p:grpSpPr>
          <a:xfrm>
            <a:off x="2098617" y="2475676"/>
            <a:ext cx="348134" cy="535485"/>
            <a:chOff x="0" y="0"/>
            <a:chExt cx="348133" cy="535483"/>
          </a:xfrm>
        </p:grpSpPr>
        <p:sp>
          <p:nvSpPr>
            <p:cNvPr id="120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121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2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127" name="Group"/>
          <p:cNvGrpSpPr/>
          <p:nvPr/>
        </p:nvGrpSpPr>
        <p:grpSpPr>
          <a:xfrm>
            <a:off x="15172433" y="9653799"/>
            <a:ext cx="348134" cy="535485"/>
            <a:chOff x="0" y="0"/>
            <a:chExt cx="348133" cy="535483"/>
          </a:xfrm>
        </p:grpSpPr>
        <p:sp>
          <p:nvSpPr>
            <p:cNvPr id="124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125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6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</a:t>
              </a:r>
            </a:p>
          </p:txBody>
        </p:sp>
      </p:grpSp>
      <p:grpSp>
        <p:nvGrpSpPr>
          <p:cNvPr id="131" name="Group"/>
          <p:cNvGrpSpPr/>
          <p:nvPr/>
        </p:nvGrpSpPr>
        <p:grpSpPr>
          <a:xfrm>
            <a:off x="7622762" y="9505278"/>
            <a:ext cx="348134" cy="535485"/>
            <a:chOff x="0" y="0"/>
            <a:chExt cx="348133" cy="535483"/>
          </a:xfrm>
        </p:grpSpPr>
        <p:sp>
          <p:nvSpPr>
            <p:cNvPr id="128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129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0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</p:grpSp>
      <p:grpSp>
        <p:nvGrpSpPr>
          <p:cNvPr id="135" name="Group"/>
          <p:cNvGrpSpPr/>
          <p:nvPr/>
        </p:nvGrpSpPr>
        <p:grpSpPr>
          <a:xfrm>
            <a:off x="3086299" y="9080830"/>
            <a:ext cx="348134" cy="535484"/>
            <a:chOff x="0" y="0"/>
            <a:chExt cx="348133" cy="535483"/>
          </a:xfrm>
        </p:grpSpPr>
        <p:sp>
          <p:nvSpPr>
            <p:cNvPr id="132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133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4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</a:t>
              </a:r>
            </a:p>
          </p:txBody>
        </p:sp>
      </p:grpSp>
      <p:grpSp>
        <p:nvGrpSpPr>
          <p:cNvPr id="139" name="Group"/>
          <p:cNvGrpSpPr/>
          <p:nvPr/>
        </p:nvGrpSpPr>
        <p:grpSpPr>
          <a:xfrm>
            <a:off x="12801100" y="3929552"/>
            <a:ext cx="348134" cy="535485"/>
            <a:chOff x="0" y="0"/>
            <a:chExt cx="348133" cy="535483"/>
          </a:xfrm>
        </p:grpSpPr>
        <p:sp>
          <p:nvSpPr>
            <p:cNvPr id="136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137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8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</a:t>
              </a:r>
            </a:p>
          </p:txBody>
        </p:sp>
      </p:grpSp>
      <p:grpSp>
        <p:nvGrpSpPr>
          <p:cNvPr id="143" name="Group"/>
          <p:cNvGrpSpPr/>
          <p:nvPr/>
        </p:nvGrpSpPr>
        <p:grpSpPr>
          <a:xfrm>
            <a:off x="19854958" y="7004368"/>
            <a:ext cx="348134" cy="535485"/>
            <a:chOff x="0" y="0"/>
            <a:chExt cx="348133" cy="535483"/>
          </a:xfrm>
        </p:grpSpPr>
        <p:sp>
          <p:nvSpPr>
            <p:cNvPr id="140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141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2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</a:t>
              </a:r>
            </a:p>
          </p:txBody>
        </p:sp>
      </p:grpSp>
      <p:grpSp>
        <p:nvGrpSpPr>
          <p:cNvPr id="147" name="Group"/>
          <p:cNvGrpSpPr/>
          <p:nvPr/>
        </p:nvGrpSpPr>
        <p:grpSpPr>
          <a:xfrm>
            <a:off x="19209444" y="935807"/>
            <a:ext cx="348134" cy="535485"/>
            <a:chOff x="0" y="0"/>
            <a:chExt cx="348133" cy="535483"/>
          </a:xfrm>
        </p:grpSpPr>
        <p:sp>
          <p:nvSpPr>
            <p:cNvPr id="144" name="Oval"/>
            <p:cNvSpPr/>
            <p:nvPr/>
          </p:nvSpPr>
          <p:spPr>
            <a:xfrm>
              <a:off x="26812" y="23366"/>
              <a:ext cx="294507" cy="345816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/>
            </a:p>
          </p:txBody>
        </p:sp>
        <p:pic>
          <p:nvPicPr>
            <p:cNvPr id="145" name="metaphor flag new 2.png" descr="metaphor flag new 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3366"/>
              <a:ext cx="348134" cy="5121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6" name="Text Box 19"/>
            <p:cNvSpPr txBox="1"/>
            <p:nvPr/>
          </p:nvSpPr>
          <p:spPr>
            <a:xfrm>
              <a:off x="26812" y="0"/>
              <a:ext cx="294507" cy="39254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</a:t>
              </a:r>
            </a:p>
          </p:txBody>
        </p:sp>
      </p:grpSp>
      <p:sp>
        <p:nvSpPr>
          <p:cNvPr id="148" name="Rectangle"/>
          <p:cNvSpPr/>
          <p:nvPr/>
        </p:nvSpPr>
        <p:spPr>
          <a:xfrm>
            <a:off x="25399" y="-21260"/>
            <a:ext cx="24333201" cy="13758520"/>
          </a:xfrm>
          <a:prstGeom prst="rect">
            <a:avLst/>
          </a:prstGeom>
          <a:solidFill>
            <a:schemeClr val="accent3">
              <a:lumOff val="44000"/>
              <a:alpha val="85601"/>
            </a:schemeClr>
          </a:solidFill>
          <a:ln w="12700">
            <a:miter lim="400000"/>
          </a:ln>
        </p:spPr>
        <p:txBody>
          <a:bodyPr tIns="91439" bIns="91439"/>
          <a:lstStyle/>
          <a:p>
            <a:pPr/>
          </a:p>
        </p:txBody>
      </p:sp>
      <p:sp>
        <p:nvSpPr>
          <p:cNvPr id="149" name="I can be resilient by:"/>
          <p:cNvSpPr txBox="1"/>
          <p:nvPr/>
        </p:nvSpPr>
        <p:spPr>
          <a:xfrm>
            <a:off x="3838133" y="5525729"/>
            <a:ext cx="6219355" cy="81742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 can be resilient by:</a:t>
            </a:r>
          </a:p>
        </p:txBody>
      </p:sp>
      <p:sp>
        <p:nvSpPr>
          <p:cNvPr id="150" name="Recognizing that my decisions have consequences.…"/>
          <p:cNvSpPr txBox="1"/>
          <p:nvPr/>
        </p:nvSpPr>
        <p:spPr>
          <a:xfrm>
            <a:off x="4342306" y="6600869"/>
            <a:ext cx="17061107" cy="376382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65978" indent="-565978">
              <a:buClr>
                <a:srgbClr val="535353"/>
              </a:buClr>
              <a:buSzPct val="82000"/>
              <a:buChar char="•"/>
              <a:defRPr b="0" sz="5000">
                <a:latin typeface="Arial"/>
                <a:ea typeface="Arial"/>
                <a:cs typeface="Arial"/>
                <a:sym typeface="Arial"/>
              </a:defRPr>
            </a:pPr>
            <a:r>
              <a:t>Recognizing that my decisions have consequences.</a:t>
            </a:r>
          </a:p>
          <a:p>
            <a:pPr marL="565978" indent="-565978">
              <a:buClr>
                <a:srgbClr val="535353"/>
              </a:buClr>
              <a:buSzPct val="82000"/>
              <a:buChar char="•"/>
              <a:defRPr b="0" sz="5000">
                <a:latin typeface="Arial"/>
                <a:ea typeface="Arial"/>
                <a:cs typeface="Arial"/>
                <a:sym typeface="Arial"/>
              </a:defRPr>
            </a:pPr>
            <a:r>
              <a:t>Making positive choices that lead to opportunity, freedom, and self-respect.</a:t>
            </a:r>
          </a:p>
          <a:p>
            <a:pPr marL="565978" indent="-565978">
              <a:buClr>
                <a:srgbClr val="535353"/>
              </a:buClr>
              <a:buSzPct val="82000"/>
              <a:buChar char="•"/>
              <a:defRPr b="0" sz="5000">
                <a:latin typeface="Arial"/>
                <a:ea typeface="Arial"/>
                <a:cs typeface="Arial"/>
                <a:sym typeface="Arial"/>
              </a:defRPr>
            </a:pPr>
            <a:r>
              <a:t>Learning from past choices to make better decisions in the future.</a:t>
            </a:r>
          </a:p>
        </p:txBody>
      </p:sp>
      <p:sp>
        <p:nvSpPr>
          <p:cNvPr id="151" name="Decision-Making &amp; Consequences"/>
          <p:cNvSpPr txBox="1"/>
          <p:nvPr/>
        </p:nvSpPr>
        <p:spPr>
          <a:xfrm>
            <a:off x="3533715" y="3355621"/>
            <a:ext cx="16712605" cy="12367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8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Decision-Making &amp; Consequences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7" dur="500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Class="entr" nodeType="with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5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5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500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xit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4" dur="500" fill="hold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Class="exit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8" dur="500" fill="hold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Class="exit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2" dur="500" fill="hold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Class="exit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6" dur="5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Class="exit" nodeType="withEffect" presetSubtype="0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9" dur="5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Class="exit" nodeType="withEffect" presetSubtype="0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2" dur="5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Class="exit" nodeType="withEffect" presetSubtype="0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5" dur="5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9" grpId="2"/>
      <p:bldP build="p" bldLvl="5" animBg="1" rev="0" advAuto="0" spid="150" grpId="3"/>
      <p:bldP build="whole" bldLvl="1" animBg="1" rev="0" advAuto="0" spid="149" grpId="6"/>
      <p:bldP build="p" bldLvl="5" animBg="1" rev="0" advAuto="0" spid="150" grpId="7"/>
      <p:bldP build="whole" bldLvl="1" animBg="1" rev="0" advAuto="0" spid="151" grpId="1"/>
      <p:bldP build="whole" bldLvl="1" animBg="1" rev="0" advAuto="0" spid="148" grpId="4"/>
      <p:bldP build="whole" bldLvl="1" animBg="1" rev="0" advAuto="0" spid="151" grpId="5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8F8F8F"/>
      </a:accent3>
      <a:accent4>
        <a:srgbClr val="707070"/>
      </a:accent4>
      <a:accent5>
        <a:srgbClr val="AAE2CA"/>
      </a:accent5>
      <a:accent6>
        <a:srgbClr val="2D2DB9"/>
      </a:accent6>
      <a:hlink>
        <a:srgbClr val="0000FF"/>
      </a:hlink>
      <a:folHlink>
        <a:srgbClr val="FF00FF"/>
      </a:folHlink>
    </a:clrScheme>
    <a:fontScheme name="Default Design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508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8F8F8F"/>
      </a:accent3>
      <a:accent4>
        <a:srgbClr val="707070"/>
      </a:accent4>
      <a:accent5>
        <a:srgbClr val="AAE2CA"/>
      </a:accent5>
      <a:accent6>
        <a:srgbClr val="2D2DB9"/>
      </a:accent6>
      <a:hlink>
        <a:srgbClr val="0000FF"/>
      </a:hlink>
      <a:folHlink>
        <a:srgbClr val="FF00FF"/>
      </a:folHlink>
    </a:clrScheme>
    <a:fontScheme name="Default Design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76200" dist="381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508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381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