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1pPr>
    <a:lvl2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2pPr>
    <a:lvl3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3pPr>
    <a:lvl4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4pPr>
    <a:lvl5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5pPr>
    <a:lvl6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6pPr>
    <a:lvl7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7pPr>
    <a:lvl8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8pPr>
    <a:lvl9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DD7E6"/>
          </a:solidFill>
        </a:fill>
      </a:tcStyle>
    </a:wholeTbl>
    <a:band2H>
      <a:tcTxStyle b="def" i="def"/>
      <a:tcStyle>
        <a:tcBdr/>
        <a:fill>
          <a:solidFill>
            <a:srgbClr val="E7ECF3"/>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AE2CD"/>
          </a:solidFill>
        </a:fill>
      </a:tcStyle>
    </a:wholeTbl>
    <a:band2H>
      <a:tcTxStyle b="def" i="def"/>
      <a:tcStyle>
        <a:tcBdr/>
        <a:fill>
          <a:solidFill>
            <a:srgbClr val="EDF1E8"/>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CCCCC"/>
          </a:solidFill>
        </a:fill>
      </a:tcStyle>
    </a:wholeTbl>
    <a:band2H>
      <a:tcTxStyle b="def" i="def"/>
      <a:tcStyle>
        <a:tcBdr/>
        <a:fill>
          <a:solidFill>
            <a:srgbClr val="EEE7E7"/>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in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in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77" name="Shape 77"/>
          <p:cNvSpPr/>
          <p:nvPr>
            <p:ph type="sldImg"/>
          </p:nvPr>
        </p:nvSpPr>
        <p:spPr>
          <a:xfrm>
            <a:off x="1143000" y="685800"/>
            <a:ext cx="4572000" cy="3429000"/>
          </a:xfrm>
          <a:prstGeom prst="rect">
            <a:avLst/>
          </a:prstGeom>
        </p:spPr>
        <p:txBody>
          <a:bodyPr/>
          <a:lstStyle/>
          <a:p>
            <a:pPr/>
          </a:p>
        </p:txBody>
      </p:sp>
      <p:sp>
        <p:nvSpPr>
          <p:cNvPr id="78" name="Shape 7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2400">
        <a:latin typeface="+mn-lt"/>
        <a:ea typeface="+mn-ea"/>
        <a:cs typeface="+mn-cs"/>
        <a:sym typeface="Arial"/>
      </a:defRPr>
    </a:lvl1pPr>
    <a:lvl2pPr indent="228600" latinLnBrk="0">
      <a:defRPr sz="2400">
        <a:latin typeface="+mn-lt"/>
        <a:ea typeface="+mn-ea"/>
        <a:cs typeface="+mn-cs"/>
        <a:sym typeface="Arial"/>
      </a:defRPr>
    </a:lvl2pPr>
    <a:lvl3pPr indent="457200" latinLnBrk="0">
      <a:defRPr sz="2400">
        <a:latin typeface="+mn-lt"/>
        <a:ea typeface="+mn-ea"/>
        <a:cs typeface="+mn-cs"/>
        <a:sym typeface="Arial"/>
      </a:defRPr>
    </a:lvl3pPr>
    <a:lvl4pPr indent="685800" latinLnBrk="0">
      <a:defRPr sz="2400">
        <a:latin typeface="+mn-lt"/>
        <a:ea typeface="+mn-ea"/>
        <a:cs typeface="+mn-cs"/>
        <a:sym typeface="Arial"/>
      </a:defRPr>
    </a:lvl4pPr>
    <a:lvl5pPr indent="914400" latinLnBrk="0">
      <a:defRPr sz="2400">
        <a:latin typeface="+mn-lt"/>
        <a:ea typeface="+mn-ea"/>
        <a:cs typeface="+mn-cs"/>
        <a:sym typeface="Arial"/>
      </a:defRPr>
    </a:lvl5pPr>
    <a:lvl6pPr indent="1143000" latinLnBrk="0">
      <a:defRPr sz="2400">
        <a:latin typeface="+mn-lt"/>
        <a:ea typeface="+mn-ea"/>
        <a:cs typeface="+mn-cs"/>
        <a:sym typeface="Arial"/>
      </a:defRPr>
    </a:lvl6pPr>
    <a:lvl7pPr indent="1371600" latinLnBrk="0">
      <a:defRPr sz="2400">
        <a:latin typeface="+mn-lt"/>
        <a:ea typeface="+mn-ea"/>
        <a:cs typeface="+mn-cs"/>
        <a:sym typeface="Arial"/>
      </a:defRPr>
    </a:lvl7pPr>
    <a:lvl8pPr indent="1600200" latinLnBrk="0">
      <a:defRPr sz="2400">
        <a:latin typeface="+mn-lt"/>
        <a:ea typeface="+mn-ea"/>
        <a:cs typeface="+mn-cs"/>
        <a:sym typeface="Arial"/>
      </a:defRPr>
    </a:lvl8pPr>
    <a:lvl9pPr indent="1828800" latinLnBrk="0">
      <a:defRPr sz="2400">
        <a:latin typeface="+mn-lt"/>
        <a:ea typeface="+mn-ea"/>
        <a:cs typeface="+mn-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4419600" y="4222246"/>
            <a:ext cx="15544800" cy="3092949"/>
          </a:xfrm>
          <a:prstGeom prst="rect">
            <a:avLst/>
          </a:prstGeom>
        </p:spPr>
        <p:txBody>
          <a:bodyPr/>
          <a:lstStyle>
            <a:lvl1pPr indent="609600" algn="ctr">
              <a:defRPr sz="9600"/>
            </a:lvl1pPr>
          </a:lstStyle>
          <a:p>
            <a:pPr/>
            <a:r>
              <a:t>Title Text</a:t>
            </a:r>
          </a:p>
        </p:txBody>
      </p:sp>
      <p:sp>
        <p:nvSpPr>
          <p:cNvPr id="12" name="Body Level One…"/>
          <p:cNvSpPr txBox="1"/>
          <p:nvPr>
            <p:ph type="body" sz="quarter" idx="1"/>
          </p:nvPr>
        </p:nvSpPr>
        <p:spPr>
          <a:xfrm>
            <a:off x="4419600" y="7573474"/>
            <a:ext cx="15544800" cy="2092635"/>
          </a:xfrm>
          <a:prstGeom prst="rect">
            <a:avLst/>
          </a:prstGeom>
        </p:spPr>
        <p:txBody>
          <a:bodyPr/>
          <a:lstStyle>
            <a:lvl1pPr marL="0" indent="381000" algn="ctr">
              <a:spcBef>
                <a:spcPts val="0"/>
              </a:spcBef>
              <a:buClrTx/>
              <a:buSzTx/>
              <a:buFontTx/>
              <a:buNone/>
              <a:defRPr>
                <a:solidFill>
                  <a:srgbClr val="666666"/>
                </a:solidFill>
              </a:defRPr>
            </a:lvl1pPr>
            <a:lvl2pPr marL="0" indent="381000" algn="ctr">
              <a:spcBef>
                <a:spcPts val="0"/>
              </a:spcBef>
              <a:buClrTx/>
              <a:buSzTx/>
              <a:buFontTx/>
              <a:buNone/>
              <a:defRPr>
                <a:solidFill>
                  <a:srgbClr val="666666"/>
                </a:solidFill>
              </a:defRPr>
            </a:lvl2pPr>
            <a:lvl3pPr marL="0" indent="381000" algn="ctr">
              <a:spcBef>
                <a:spcPts val="0"/>
              </a:spcBef>
              <a:buClrTx/>
              <a:buSzTx/>
              <a:buFontTx/>
              <a:buNone/>
              <a:defRPr>
                <a:solidFill>
                  <a:srgbClr val="666666"/>
                </a:solidFill>
              </a:defRPr>
            </a:lvl3pPr>
            <a:lvl4pPr marL="0" indent="381000" algn="ctr">
              <a:spcBef>
                <a:spcPts val="0"/>
              </a:spcBef>
              <a:buClrTx/>
              <a:buSzTx/>
              <a:buFontTx/>
              <a:buNone/>
              <a:defRPr>
                <a:solidFill>
                  <a:srgbClr val="666666"/>
                </a:solidFill>
              </a:defRPr>
            </a:lvl4pPr>
            <a:lvl5pPr marL="0" indent="381000" algn="ctr">
              <a:spcBef>
                <a:spcPts val="0"/>
              </a:spcBef>
              <a:buClrTx/>
              <a:buSzTx/>
              <a:buFontTx/>
              <a:buNone/>
              <a:defRPr>
                <a:solidFill>
                  <a:srgbClr val="666666"/>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x">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ColTx">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sz="half" idx="1"/>
          </p:nvPr>
        </p:nvSpPr>
        <p:spPr>
          <a:xfrm>
            <a:off x="3962400" y="3200400"/>
            <a:ext cx="7989051" cy="993514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1" name="Shape 16"/>
          <p:cNvSpPr txBox="1"/>
          <p:nvPr>
            <p:ph type="body" sz="half" idx="21"/>
          </p:nvPr>
        </p:nvSpPr>
        <p:spPr>
          <a:xfrm>
            <a:off x="12432545" y="3200400"/>
            <a:ext cx="7989052" cy="9935148"/>
          </a:xfrm>
          <a:prstGeom prst="rect">
            <a:avLst/>
          </a:prstGeom>
        </p:spPr>
        <p:txBody>
          <a:bodyPr/>
          <a:lstStyle/>
          <a:p>
            <a:pP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Only">
    <p:spTree>
      <p:nvGrpSpPr>
        <p:cNvPr id="1" name=""/>
        <p:cNvGrpSpPr/>
        <p:nvPr/>
      </p:nvGrpSpPr>
      <p:grpSpPr>
        <a:xfrm>
          <a:off x="0" y="0"/>
          <a:ext cx="0" cy="0"/>
          <a:chOff x="0" y="0"/>
          <a:chExt cx="0" cy="0"/>
        </a:xfrm>
      </p:grpSpPr>
      <p:sp>
        <p:nvSpPr>
          <p:cNvPr id="39" name="Title Text"/>
          <p:cNvSpPr txBox="1"/>
          <p:nvPr>
            <p:ph type="title"/>
          </p:nvPr>
        </p:nvSpPr>
        <p:spPr>
          <a:prstGeom prst="rect">
            <a:avLst/>
          </a:prstGeom>
        </p:spPr>
        <p:txBody>
          <a:bodyPr/>
          <a:lstStyle/>
          <a:p>
            <a:pPr/>
            <a:r>
              <a:t>Title Text</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TION_ONLY">
    <p:spTree>
      <p:nvGrpSpPr>
        <p:cNvPr id="1" name=""/>
        <p:cNvGrpSpPr/>
        <p:nvPr/>
      </p:nvGrpSpPr>
      <p:grpSpPr>
        <a:xfrm>
          <a:off x="0" y="0"/>
          <a:ext cx="0" cy="0"/>
          <a:chOff x="0" y="0"/>
          <a:chExt cx="0" cy="0"/>
        </a:xfrm>
      </p:grpSpPr>
      <p:sp>
        <p:nvSpPr>
          <p:cNvPr id="47" name="Body Level One…"/>
          <p:cNvSpPr txBox="1"/>
          <p:nvPr>
            <p:ph type="body" sz="quarter" idx="1"/>
          </p:nvPr>
        </p:nvSpPr>
        <p:spPr>
          <a:xfrm>
            <a:off x="3962400" y="11750155"/>
            <a:ext cx="16459200" cy="1385387"/>
          </a:xfrm>
          <a:prstGeom prst="rect">
            <a:avLst/>
          </a:prstGeom>
        </p:spPr>
        <p:txBody>
          <a:bodyPr/>
          <a:lstStyle>
            <a:lvl1pPr marL="571500" indent="-571500" algn="ctr">
              <a:spcBef>
                <a:spcPts val="600"/>
              </a:spcBef>
              <a:defRPr sz="3600"/>
            </a:lvl1pPr>
            <a:lvl2pPr marL="571500" indent="-571500" algn="ctr">
              <a:spcBef>
                <a:spcPts val="600"/>
              </a:spcBef>
              <a:defRPr sz="3600"/>
            </a:lvl2pPr>
            <a:lvl3pPr marL="571500" algn="ctr">
              <a:spcBef>
                <a:spcPts val="600"/>
              </a:spcBef>
              <a:defRPr sz="3600"/>
            </a:lvl3pPr>
            <a:lvl4pPr marL="571500" indent="-571500" algn="ctr">
              <a:spcBef>
                <a:spcPts val="600"/>
              </a:spcBef>
              <a:defRPr sz="3600"/>
            </a:lvl4pPr>
            <a:lvl5pPr marL="571500" indent="-571500" algn="ctr">
              <a:spcBef>
                <a:spcPts val="600"/>
              </a:spcBef>
              <a:defRPr sz="3600"/>
            </a:lvl5pPr>
          </a:lstStyle>
          <a:p>
            <a:pPr/>
            <a:r>
              <a:t>Body Level One</a:t>
            </a:r>
          </a:p>
          <a:p>
            <a:pPr lvl="1"/>
            <a:r>
              <a:t>Body Level Two</a:t>
            </a:r>
          </a:p>
          <a:p>
            <a:pPr lvl="2"/>
            <a:r>
              <a:t>Body Level Three</a:t>
            </a:r>
          </a:p>
          <a:p>
            <a:pPr lvl="3"/>
            <a:r>
              <a:t>Body Level Four</a:t>
            </a:r>
          </a:p>
          <a:p>
            <a:pPr lvl="4"/>
            <a:r>
              <a:t>Body Level Five</a:t>
            </a: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62" name="Title Text"/>
          <p:cNvSpPr txBox="1"/>
          <p:nvPr>
            <p:ph type="title"/>
          </p:nvPr>
        </p:nvSpPr>
        <p:spPr>
          <a:xfrm>
            <a:off x="3962400" y="549276"/>
            <a:ext cx="16459200" cy="2286001"/>
          </a:xfrm>
          <a:prstGeom prst="rect">
            <a:avLst/>
          </a:prstGeom>
        </p:spPr>
        <p:txBody>
          <a:bodyPr lIns="91439" tIns="91439" rIns="91439" bIns="91439" anchor="ctr"/>
          <a:lstStyle>
            <a:lvl1pPr indent="0" algn="ctr">
              <a:defRPr b="0" sz="8800">
                <a:latin typeface="Calibri"/>
                <a:ea typeface="Calibri"/>
                <a:cs typeface="Calibri"/>
                <a:sym typeface="Calibri"/>
              </a:defRPr>
            </a:lvl1pPr>
          </a:lstStyle>
          <a:p>
            <a:pPr/>
            <a:r>
              <a:t>Title Text</a:t>
            </a:r>
          </a:p>
        </p:txBody>
      </p:sp>
      <p:sp>
        <p:nvSpPr>
          <p:cNvPr id="63" name="Body Level One…"/>
          <p:cNvSpPr txBox="1"/>
          <p:nvPr>
            <p:ph type="body" idx="1"/>
          </p:nvPr>
        </p:nvSpPr>
        <p:spPr>
          <a:xfrm>
            <a:off x="3962400" y="3200400"/>
            <a:ext cx="16459200" cy="9051926"/>
          </a:xfrm>
          <a:prstGeom prst="rect">
            <a:avLst/>
          </a:prstGeom>
        </p:spPr>
        <p:txBody>
          <a:bodyPr lIns="91439" tIns="91439" rIns="91439" bIns="91439"/>
          <a:lstStyle>
            <a:lvl1pPr>
              <a:spcBef>
                <a:spcPts val="1500"/>
              </a:spcBef>
              <a:buClrTx/>
              <a:buSzPct val="100000"/>
              <a:defRPr sz="6400">
                <a:latin typeface="Calibri"/>
                <a:ea typeface="Calibri"/>
                <a:cs typeface="Calibri"/>
                <a:sym typeface="Calibri"/>
              </a:defRPr>
            </a:lvl1pPr>
            <a:lvl2pPr marL="1110342" indent="-653142">
              <a:spcBef>
                <a:spcPts val="1500"/>
              </a:spcBef>
              <a:buClrTx/>
              <a:buChar char="–"/>
              <a:defRPr sz="6400">
                <a:latin typeface="Calibri"/>
                <a:ea typeface="Calibri"/>
                <a:cs typeface="Calibri"/>
                <a:sym typeface="Calibri"/>
              </a:defRPr>
            </a:lvl2pPr>
            <a:lvl3pPr marL="1524000" indent="-609600">
              <a:spcBef>
                <a:spcPts val="1500"/>
              </a:spcBef>
              <a:buClrTx/>
              <a:buChar char="•"/>
              <a:defRPr sz="6400">
                <a:latin typeface="Calibri"/>
                <a:ea typeface="Calibri"/>
                <a:cs typeface="Calibri"/>
                <a:sym typeface="Calibri"/>
              </a:defRPr>
            </a:lvl3pPr>
            <a:lvl4pPr marL="2103120" indent="-731520">
              <a:spcBef>
                <a:spcPts val="1500"/>
              </a:spcBef>
              <a:buClrTx/>
              <a:buSzPct val="100000"/>
              <a:buChar char="–"/>
              <a:defRPr sz="6400">
                <a:latin typeface="Calibri"/>
                <a:ea typeface="Calibri"/>
                <a:cs typeface="Calibri"/>
                <a:sym typeface="Calibri"/>
              </a:defRPr>
            </a:lvl4pPr>
            <a:lvl5pPr marL="2560320" indent="-731520">
              <a:spcBef>
                <a:spcPts val="1500"/>
              </a:spcBef>
              <a:buClrTx/>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64" name="Slide Number"/>
          <p:cNvSpPr txBox="1"/>
          <p:nvPr>
            <p:ph type="sldNum" sz="quarter" idx="2"/>
          </p:nvPr>
        </p:nvSpPr>
        <p:spPr>
          <a:xfrm>
            <a:off x="19917052" y="12802235"/>
            <a:ext cx="504548" cy="551181"/>
          </a:xfrm>
          <a:prstGeom prst="rect">
            <a:avLst/>
          </a:prstGeom>
        </p:spPr>
        <p:txBody>
          <a:bodyPr/>
          <a:lstStyle>
            <a:lvl1pPr>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1" name="Slide Number"/>
          <p:cNvSpPr txBox="1"/>
          <p:nvPr>
            <p:ph type="sldNum" sz="quarter" idx="2"/>
          </p:nvPr>
        </p:nvSpPr>
        <p:spPr>
          <a:xfrm>
            <a:off x="11952882" y="13038931"/>
            <a:ext cx="460376" cy="498476"/>
          </a:xfrm>
          <a:prstGeom prst="rect">
            <a:avLst/>
          </a:prstGeom>
        </p:spPr>
        <p:txBody>
          <a:bodyPr lIns="71437" tIns="71437" rIns="71437" bIns="71437" anchor="b"/>
          <a:lstStyle>
            <a:lvl1pPr algn="ctr" defTabSz="821531">
              <a:defRPr>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3962400" y="549273"/>
            <a:ext cx="16459200" cy="2286001"/>
          </a:xfrm>
          <a:prstGeom prst="rect">
            <a:avLst/>
          </a:prstGeom>
          <a:ln w="25400">
            <a:miter lim="400000"/>
          </a:ln>
          <a:extLst>
            <a:ext uri="{C572A759-6A51-4108-AA02-DFA0A04FC94B}">
              <ma14:wrappingTextBoxFlag xmlns:ma14="http://schemas.microsoft.com/office/mac/drawingml/2011/main" val="1"/>
            </a:ext>
          </a:extLst>
        </p:spPr>
        <p:txBody>
          <a:bodyPr lIns="182849" tIns="182849" rIns="182849" bIns="182849" anchor="b">
            <a:normAutofit fontScale="100000" lnSpcReduction="0"/>
          </a:bodyPr>
          <a:lstStyle/>
          <a:p>
            <a:pPr/>
            <a:r>
              <a:t>Title Text</a:t>
            </a:r>
          </a:p>
        </p:txBody>
      </p:sp>
      <p:sp>
        <p:nvSpPr>
          <p:cNvPr id="3" name="Body Level One…"/>
          <p:cNvSpPr txBox="1"/>
          <p:nvPr>
            <p:ph type="body" idx="1"/>
          </p:nvPr>
        </p:nvSpPr>
        <p:spPr>
          <a:xfrm>
            <a:off x="3962400" y="3200400"/>
            <a:ext cx="16459200" cy="9935148"/>
          </a:xfrm>
          <a:prstGeom prst="rect">
            <a:avLst/>
          </a:prstGeom>
          <a:ln w="25400">
            <a:miter lim="400000"/>
          </a:ln>
          <a:extLst>
            <a:ext uri="{C572A759-6A51-4108-AA02-DFA0A04FC94B}">
              <ma14:wrappingTextBoxFlag xmlns:ma14="http://schemas.microsoft.com/office/mac/drawingml/2011/main" val="1"/>
            </a:ext>
          </a:extLst>
        </p:spPr>
        <p:txBody>
          <a:bodyPr lIns="182849" tIns="182849" rIns="182849" bIns="18284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887200" y="12344400"/>
            <a:ext cx="4267200" cy="736601"/>
          </a:xfrm>
          <a:prstGeom prst="rect">
            <a:avLst/>
          </a:prstGeom>
          <a:ln w="25400">
            <a:miter lim="400000"/>
          </a:ln>
        </p:spPr>
        <p:txBody>
          <a:bodyPr wrap="none" tIns="91439" bIns="91439" anchor="ctr">
            <a:spAutoFit/>
          </a:bodyPr>
          <a:lstStyle>
            <a:lvl1pPr algn="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xmlns:p14="http://schemas.microsoft.com/office/powerpoint/2010/main" spd="med" advClick="1"/>
  <p:txStyles>
    <p:titleStyle>
      <a:lvl1pPr marL="0" marR="0" indent="457200" algn="l" defTabSz="1828800" rtl="0" latinLnBrk="0">
        <a:lnSpc>
          <a:spcPct val="100000"/>
        </a:lnSpc>
        <a:spcBef>
          <a:spcPts val="0"/>
        </a:spcBef>
        <a:spcAft>
          <a:spcPts val="0"/>
        </a:spcAft>
        <a:buClrTx/>
        <a:buSzTx/>
        <a:buFontTx/>
        <a:buNone/>
        <a:tabLst/>
        <a:defRPr b="1" baseline="0" cap="none" i="0" spc="0" strike="noStrike" sz="7200" u="none">
          <a:solidFill>
            <a:srgbClr val="000000"/>
          </a:solidFill>
          <a:uFillTx/>
          <a:latin typeface="+mn-lt"/>
          <a:ea typeface="+mn-ea"/>
          <a:cs typeface="+mn-cs"/>
          <a:sym typeface="Arial"/>
        </a:defRPr>
      </a:lvl1pPr>
      <a:lvl2pPr marL="0" marR="0" indent="457200" algn="l" defTabSz="1828800" rtl="0" latinLnBrk="0">
        <a:lnSpc>
          <a:spcPct val="100000"/>
        </a:lnSpc>
        <a:spcBef>
          <a:spcPts val="0"/>
        </a:spcBef>
        <a:spcAft>
          <a:spcPts val="0"/>
        </a:spcAft>
        <a:buClrTx/>
        <a:buSzTx/>
        <a:buFontTx/>
        <a:buNone/>
        <a:tabLst/>
        <a:defRPr b="1" baseline="0" cap="none" i="0" spc="0" strike="noStrike" sz="7200" u="none">
          <a:solidFill>
            <a:srgbClr val="000000"/>
          </a:solidFill>
          <a:uFillTx/>
          <a:latin typeface="+mn-lt"/>
          <a:ea typeface="+mn-ea"/>
          <a:cs typeface="+mn-cs"/>
          <a:sym typeface="Arial"/>
        </a:defRPr>
      </a:lvl2pPr>
      <a:lvl3pPr marL="0" marR="0" indent="457200" algn="l" defTabSz="1828800" rtl="0" latinLnBrk="0">
        <a:lnSpc>
          <a:spcPct val="100000"/>
        </a:lnSpc>
        <a:spcBef>
          <a:spcPts val="0"/>
        </a:spcBef>
        <a:spcAft>
          <a:spcPts val="0"/>
        </a:spcAft>
        <a:buClrTx/>
        <a:buSzTx/>
        <a:buFontTx/>
        <a:buNone/>
        <a:tabLst/>
        <a:defRPr b="1" baseline="0" cap="none" i="0" spc="0" strike="noStrike" sz="7200" u="none">
          <a:solidFill>
            <a:srgbClr val="000000"/>
          </a:solidFill>
          <a:uFillTx/>
          <a:latin typeface="+mn-lt"/>
          <a:ea typeface="+mn-ea"/>
          <a:cs typeface="+mn-cs"/>
          <a:sym typeface="Arial"/>
        </a:defRPr>
      </a:lvl3pPr>
      <a:lvl4pPr marL="0" marR="0" indent="457200" algn="l" defTabSz="1828800" rtl="0" latinLnBrk="0">
        <a:lnSpc>
          <a:spcPct val="100000"/>
        </a:lnSpc>
        <a:spcBef>
          <a:spcPts val="0"/>
        </a:spcBef>
        <a:spcAft>
          <a:spcPts val="0"/>
        </a:spcAft>
        <a:buClrTx/>
        <a:buSzTx/>
        <a:buFontTx/>
        <a:buNone/>
        <a:tabLst/>
        <a:defRPr b="1" baseline="0" cap="none" i="0" spc="0" strike="noStrike" sz="7200" u="none">
          <a:solidFill>
            <a:srgbClr val="000000"/>
          </a:solidFill>
          <a:uFillTx/>
          <a:latin typeface="+mn-lt"/>
          <a:ea typeface="+mn-ea"/>
          <a:cs typeface="+mn-cs"/>
          <a:sym typeface="Arial"/>
        </a:defRPr>
      </a:lvl4pPr>
      <a:lvl5pPr marL="0" marR="0" indent="457200" algn="l" defTabSz="1828800" rtl="0" latinLnBrk="0">
        <a:lnSpc>
          <a:spcPct val="100000"/>
        </a:lnSpc>
        <a:spcBef>
          <a:spcPts val="0"/>
        </a:spcBef>
        <a:spcAft>
          <a:spcPts val="0"/>
        </a:spcAft>
        <a:buClrTx/>
        <a:buSzTx/>
        <a:buFontTx/>
        <a:buNone/>
        <a:tabLst/>
        <a:defRPr b="1" baseline="0" cap="none" i="0" spc="0" strike="noStrike" sz="7200" u="none">
          <a:solidFill>
            <a:srgbClr val="000000"/>
          </a:solidFill>
          <a:uFillTx/>
          <a:latin typeface="+mn-lt"/>
          <a:ea typeface="+mn-ea"/>
          <a:cs typeface="+mn-cs"/>
          <a:sym typeface="Arial"/>
        </a:defRPr>
      </a:lvl5pPr>
      <a:lvl6pPr marL="0" marR="0" indent="457200" algn="l" defTabSz="1828800" rtl="0" latinLnBrk="0">
        <a:lnSpc>
          <a:spcPct val="100000"/>
        </a:lnSpc>
        <a:spcBef>
          <a:spcPts val="0"/>
        </a:spcBef>
        <a:spcAft>
          <a:spcPts val="0"/>
        </a:spcAft>
        <a:buClrTx/>
        <a:buSzTx/>
        <a:buFontTx/>
        <a:buNone/>
        <a:tabLst/>
        <a:defRPr b="1" baseline="0" cap="none" i="0" spc="0" strike="noStrike" sz="7200" u="none">
          <a:solidFill>
            <a:srgbClr val="000000"/>
          </a:solidFill>
          <a:uFillTx/>
          <a:latin typeface="+mn-lt"/>
          <a:ea typeface="+mn-ea"/>
          <a:cs typeface="+mn-cs"/>
          <a:sym typeface="Arial"/>
        </a:defRPr>
      </a:lvl6pPr>
      <a:lvl7pPr marL="0" marR="0" indent="457200" algn="l" defTabSz="1828800" rtl="0" latinLnBrk="0">
        <a:lnSpc>
          <a:spcPct val="100000"/>
        </a:lnSpc>
        <a:spcBef>
          <a:spcPts val="0"/>
        </a:spcBef>
        <a:spcAft>
          <a:spcPts val="0"/>
        </a:spcAft>
        <a:buClrTx/>
        <a:buSzTx/>
        <a:buFontTx/>
        <a:buNone/>
        <a:tabLst/>
        <a:defRPr b="1" baseline="0" cap="none" i="0" spc="0" strike="noStrike" sz="7200" u="none">
          <a:solidFill>
            <a:srgbClr val="000000"/>
          </a:solidFill>
          <a:uFillTx/>
          <a:latin typeface="+mn-lt"/>
          <a:ea typeface="+mn-ea"/>
          <a:cs typeface="+mn-cs"/>
          <a:sym typeface="Arial"/>
        </a:defRPr>
      </a:lvl7pPr>
      <a:lvl8pPr marL="0" marR="0" indent="457200" algn="l" defTabSz="1828800" rtl="0" latinLnBrk="0">
        <a:lnSpc>
          <a:spcPct val="100000"/>
        </a:lnSpc>
        <a:spcBef>
          <a:spcPts val="0"/>
        </a:spcBef>
        <a:spcAft>
          <a:spcPts val="0"/>
        </a:spcAft>
        <a:buClrTx/>
        <a:buSzTx/>
        <a:buFontTx/>
        <a:buNone/>
        <a:tabLst/>
        <a:defRPr b="1" baseline="0" cap="none" i="0" spc="0" strike="noStrike" sz="7200" u="none">
          <a:solidFill>
            <a:srgbClr val="000000"/>
          </a:solidFill>
          <a:uFillTx/>
          <a:latin typeface="+mn-lt"/>
          <a:ea typeface="+mn-ea"/>
          <a:cs typeface="+mn-cs"/>
          <a:sym typeface="Arial"/>
        </a:defRPr>
      </a:lvl8pPr>
      <a:lvl9pPr marL="0" marR="0" indent="457200" algn="l" defTabSz="1828800" rtl="0" latinLnBrk="0">
        <a:lnSpc>
          <a:spcPct val="100000"/>
        </a:lnSpc>
        <a:spcBef>
          <a:spcPts val="0"/>
        </a:spcBef>
        <a:spcAft>
          <a:spcPts val="0"/>
        </a:spcAft>
        <a:buClrTx/>
        <a:buSzTx/>
        <a:buFontTx/>
        <a:buNone/>
        <a:tabLst/>
        <a:defRPr b="1" baseline="0" cap="none" i="0" spc="0" strike="noStrike" sz="7200" u="none">
          <a:solidFill>
            <a:srgbClr val="000000"/>
          </a:solidFill>
          <a:uFillTx/>
          <a:latin typeface="+mn-lt"/>
          <a:ea typeface="+mn-ea"/>
          <a:cs typeface="+mn-cs"/>
          <a:sym typeface="Arial"/>
        </a:defRPr>
      </a:lvl9pPr>
    </p:titleStyle>
    <p:bodyStyle>
      <a:lvl1pPr marL="685800" marR="0" indent="-685800" algn="l" defTabSz="1828800" rtl="0" latinLnBrk="0">
        <a:lnSpc>
          <a:spcPct val="100000"/>
        </a:lnSpc>
        <a:spcBef>
          <a:spcPts val="1200"/>
        </a:spcBef>
        <a:spcAft>
          <a:spcPts val="0"/>
        </a:spcAft>
        <a:buClr>
          <a:srgbClr val="000000"/>
        </a:buClr>
        <a:buSzPct val="166666"/>
        <a:buFont typeface="Arial"/>
        <a:buChar char="•"/>
        <a:tabLst/>
        <a:defRPr b="0" baseline="0" cap="none" i="0" spc="0" strike="noStrike" sz="6000" u="none">
          <a:solidFill>
            <a:srgbClr val="000000"/>
          </a:solidFill>
          <a:uFillTx/>
          <a:latin typeface="+mn-lt"/>
          <a:ea typeface="+mn-ea"/>
          <a:cs typeface="+mn-cs"/>
          <a:sym typeface="Arial"/>
        </a:defRPr>
      </a:lvl1pPr>
      <a:lvl2pPr marL="1171575" marR="0" indent="-714375" algn="l" defTabSz="1828800" rtl="0" latinLnBrk="0">
        <a:lnSpc>
          <a:spcPct val="100000"/>
        </a:lnSpc>
        <a:spcBef>
          <a:spcPts val="1200"/>
        </a:spcBef>
        <a:spcAft>
          <a:spcPts val="0"/>
        </a:spcAft>
        <a:buClr>
          <a:srgbClr val="000000"/>
        </a:buClr>
        <a:buSzPct val="100000"/>
        <a:buFont typeface="Arial"/>
        <a:buChar char="o"/>
        <a:tabLst/>
        <a:defRPr b="0" baseline="0" cap="none" i="0" spc="0" strike="noStrike" sz="6000" u="none">
          <a:solidFill>
            <a:srgbClr val="000000"/>
          </a:solidFill>
          <a:uFillTx/>
          <a:latin typeface="+mn-lt"/>
          <a:ea typeface="+mn-ea"/>
          <a:cs typeface="+mn-cs"/>
          <a:sym typeface="Arial"/>
        </a:defRPr>
      </a:lvl2pPr>
      <a:lvl3pPr marL="1485900" marR="0" indent="-571500" algn="l" defTabSz="1828800" rtl="0" latinLnBrk="0">
        <a:lnSpc>
          <a:spcPct val="100000"/>
        </a:lnSpc>
        <a:spcBef>
          <a:spcPts val="1200"/>
        </a:spcBef>
        <a:spcAft>
          <a:spcPts val="0"/>
        </a:spcAft>
        <a:buClr>
          <a:srgbClr val="000000"/>
        </a:buClr>
        <a:buSzPct val="100000"/>
        <a:buFont typeface="Arial"/>
        <a:buChar char="▪"/>
        <a:tabLst/>
        <a:defRPr b="0" baseline="0" cap="none" i="0" spc="0" strike="noStrike" sz="6000" u="none">
          <a:solidFill>
            <a:srgbClr val="000000"/>
          </a:solidFill>
          <a:uFillTx/>
          <a:latin typeface="+mn-lt"/>
          <a:ea typeface="+mn-ea"/>
          <a:cs typeface="+mn-cs"/>
          <a:sym typeface="Arial"/>
        </a:defRPr>
      </a:lvl3pPr>
      <a:lvl4pPr marL="2133600" marR="0" indent="-762000" algn="l" defTabSz="1828800" rtl="0" latinLnBrk="0">
        <a:lnSpc>
          <a:spcPct val="100000"/>
        </a:lnSpc>
        <a:spcBef>
          <a:spcPts val="1200"/>
        </a:spcBef>
        <a:spcAft>
          <a:spcPts val="0"/>
        </a:spcAft>
        <a:buClr>
          <a:srgbClr val="000000"/>
        </a:buClr>
        <a:buSzPct val="166666"/>
        <a:buFont typeface="Arial"/>
        <a:buChar char="•"/>
        <a:tabLst/>
        <a:defRPr b="0" baseline="0" cap="none" i="0" spc="0" strike="noStrike" sz="6000" u="none">
          <a:solidFill>
            <a:srgbClr val="000000"/>
          </a:solidFill>
          <a:uFillTx/>
          <a:latin typeface="+mn-lt"/>
          <a:ea typeface="+mn-ea"/>
          <a:cs typeface="+mn-cs"/>
          <a:sym typeface="Arial"/>
        </a:defRPr>
      </a:lvl4pPr>
      <a:lvl5pPr marL="2590800" marR="0" indent="-762000" algn="l" defTabSz="1828800" rtl="0" latinLnBrk="0">
        <a:lnSpc>
          <a:spcPct val="100000"/>
        </a:lnSpc>
        <a:spcBef>
          <a:spcPts val="1200"/>
        </a:spcBef>
        <a:spcAft>
          <a:spcPts val="0"/>
        </a:spcAft>
        <a:buClr>
          <a:srgbClr val="000000"/>
        </a:buClr>
        <a:buSzPct val="100000"/>
        <a:buFont typeface="Arial"/>
        <a:buChar char="o"/>
        <a:tabLst/>
        <a:defRPr b="0" baseline="0" cap="none" i="0" spc="0" strike="noStrike" sz="6000" u="none">
          <a:solidFill>
            <a:srgbClr val="000000"/>
          </a:solidFill>
          <a:uFillTx/>
          <a:latin typeface="+mn-lt"/>
          <a:ea typeface="+mn-ea"/>
          <a:cs typeface="+mn-cs"/>
          <a:sym typeface="Arial"/>
        </a:defRPr>
      </a:lvl5pPr>
      <a:lvl6pPr marL="3048000" marR="0" indent="-762000" algn="l" defTabSz="1828800" rtl="0" latinLnBrk="0">
        <a:lnSpc>
          <a:spcPct val="100000"/>
        </a:lnSpc>
        <a:spcBef>
          <a:spcPts val="1200"/>
        </a:spcBef>
        <a:spcAft>
          <a:spcPts val="0"/>
        </a:spcAft>
        <a:buClr>
          <a:srgbClr val="000000"/>
        </a:buClr>
        <a:buSzPct val="100000"/>
        <a:buFont typeface="Arial"/>
        <a:buChar char="▪"/>
        <a:tabLst/>
        <a:defRPr b="0" baseline="0" cap="none" i="0" spc="0" strike="noStrike" sz="6000" u="none">
          <a:solidFill>
            <a:srgbClr val="000000"/>
          </a:solidFill>
          <a:uFillTx/>
          <a:latin typeface="+mn-lt"/>
          <a:ea typeface="+mn-ea"/>
          <a:cs typeface="+mn-cs"/>
          <a:sym typeface="Arial"/>
        </a:defRPr>
      </a:lvl6pPr>
      <a:lvl7pPr marL="3505200" marR="0" indent="-762000" algn="l" defTabSz="1828800" rtl="0" latinLnBrk="0">
        <a:lnSpc>
          <a:spcPct val="100000"/>
        </a:lnSpc>
        <a:spcBef>
          <a:spcPts val="1200"/>
        </a:spcBef>
        <a:spcAft>
          <a:spcPts val="0"/>
        </a:spcAft>
        <a:buClr>
          <a:srgbClr val="000000"/>
        </a:buClr>
        <a:buSzPct val="166666"/>
        <a:buFont typeface="Arial"/>
        <a:buChar char="•"/>
        <a:tabLst/>
        <a:defRPr b="0" baseline="0" cap="none" i="0" spc="0" strike="noStrike" sz="6000" u="none">
          <a:solidFill>
            <a:srgbClr val="000000"/>
          </a:solidFill>
          <a:uFillTx/>
          <a:latin typeface="+mn-lt"/>
          <a:ea typeface="+mn-ea"/>
          <a:cs typeface="+mn-cs"/>
          <a:sym typeface="Arial"/>
        </a:defRPr>
      </a:lvl7pPr>
      <a:lvl8pPr marL="3962400" marR="0" indent="-762000" algn="l" defTabSz="1828800" rtl="0" latinLnBrk="0">
        <a:lnSpc>
          <a:spcPct val="100000"/>
        </a:lnSpc>
        <a:spcBef>
          <a:spcPts val="1200"/>
        </a:spcBef>
        <a:spcAft>
          <a:spcPts val="0"/>
        </a:spcAft>
        <a:buClr>
          <a:srgbClr val="000000"/>
        </a:buClr>
        <a:buSzPct val="100000"/>
        <a:buFont typeface="Arial"/>
        <a:buChar char="o"/>
        <a:tabLst/>
        <a:defRPr b="0" baseline="0" cap="none" i="0" spc="0" strike="noStrike" sz="6000" u="none">
          <a:solidFill>
            <a:srgbClr val="000000"/>
          </a:solidFill>
          <a:uFillTx/>
          <a:latin typeface="+mn-lt"/>
          <a:ea typeface="+mn-ea"/>
          <a:cs typeface="+mn-cs"/>
          <a:sym typeface="Arial"/>
        </a:defRPr>
      </a:lvl8pPr>
      <a:lvl9pPr marL="4419600" marR="0" indent="-762000" algn="l" defTabSz="1828800" rtl="0" latinLnBrk="0">
        <a:lnSpc>
          <a:spcPct val="100000"/>
        </a:lnSpc>
        <a:spcBef>
          <a:spcPts val="1200"/>
        </a:spcBef>
        <a:spcAft>
          <a:spcPts val="0"/>
        </a:spcAft>
        <a:buClr>
          <a:srgbClr val="000000"/>
        </a:buClr>
        <a:buSzPct val="100000"/>
        <a:buFont typeface="Arial"/>
        <a:buChar char="▪"/>
        <a:tabLst/>
        <a:defRPr b="0" baseline="0" cap="none" i="0" spc="0" strike="noStrike" sz="6000" u="none">
          <a:solidFill>
            <a:srgbClr val="000000"/>
          </a:solidFill>
          <a:uFillTx/>
          <a:latin typeface="+mn-lt"/>
          <a:ea typeface="+mn-ea"/>
          <a:cs typeface="+mn-cs"/>
          <a:sym typeface="Arial"/>
        </a:defRPr>
      </a:lvl9pPr>
    </p:bodyStyle>
    <p:otherStyle>
      <a:lvl1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1pPr>
      <a:lvl2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2pPr>
      <a:lvl3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3pPr>
      <a:lvl4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4pPr>
      <a:lvl5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5pPr>
      <a:lvl6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6pPr>
      <a:lvl7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7pPr>
      <a:lvl8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8pPr>
      <a:lvl9pPr marL="0" marR="0" indent="0" algn="r" defTabSz="18288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https://www.youtube.com/embed/n7BVxLyIgqM?feature=oembed" TargetMode="External"/><Relationship Id="rId3" Type="http://schemas.openxmlformats.org/officeDocument/2006/relationships/image" Target="../media/image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video" Target="https://www.youtube.com/embed/BkIgXlE8bSo?feature=oembed" TargetMode="External"/><Relationship Id="rId3" Type="http://schemas.openxmlformats.org/officeDocument/2006/relationships/image" Target="../media/image3.jpeg"/><Relationship Id="rId4" Type="http://schemas.openxmlformats.org/officeDocument/2006/relationships/hyperlink" Target="https://youtu.be/BkIgXlE8bSo" TargetMode="Externa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 name="shutterstock_1014402247.jpg" descr="shutterstock_1014402247.jpg"/>
          <p:cNvPicPr>
            <a:picLocks noChangeAspect="1"/>
          </p:cNvPicPr>
          <p:nvPr/>
        </p:nvPicPr>
        <p:blipFill>
          <a:blip r:embed="rId2">
            <a:extLst/>
          </a:blip>
          <a:srcRect l="21" t="0" r="137" b="14426"/>
          <a:stretch>
            <a:fillRect/>
          </a:stretch>
        </p:blipFill>
        <p:spPr>
          <a:xfrm>
            <a:off x="-96724" y="-27587"/>
            <a:ext cx="24577617" cy="14044764"/>
          </a:xfrm>
          <a:prstGeom prst="rect">
            <a:avLst/>
          </a:prstGeom>
          <a:ln w="12700">
            <a:miter lim="400000"/>
          </a:ln>
        </p:spPr>
      </p:pic>
      <p:sp>
        <p:nvSpPr>
          <p:cNvPr id="81" name="Rectangle"/>
          <p:cNvSpPr/>
          <p:nvPr/>
        </p:nvSpPr>
        <p:spPr>
          <a:xfrm>
            <a:off x="-27565" y="-98422"/>
            <a:ext cx="24526876" cy="13993814"/>
          </a:xfrm>
          <a:prstGeom prst="rect">
            <a:avLst/>
          </a:prstGeom>
          <a:solidFill>
            <a:srgbClr val="000000">
              <a:alpha val="32905"/>
            </a:srgbClr>
          </a:solidFill>
          <a:ln w="50800">
            <a:solidFill>
              <a:schemeClr val="accent1">
                <a:alpha val="32905"/>
              </a:schemeClr>
            </a:solidFill>
          </a:ln>
          <a:effectLst>
            <a:outerShdw sx="100000" sy="100000" kx="0" ky="0" algn="b" rotWithShape="0" blurRad="76200" dist="38100" dir="5400000">
              <a:srgbClr val="000000">
                <a:alpha val="35000"/>
              </a:srgbClr>
            </a:outerShdw>
          </a:effectLst>
        </p:spPr>
        <p:txBody>
          <a:bodyPr tIns="91439" bIns="91439" anchor="ctr"/>
          <a:lstStyle/>
          <a:p>
            <a:pPr/>
          </a:p>
        </p:txBody>
      </p:sp>
      <p:sp>
        <p:nvSpPr>
          <p:cNvPr id="82" name="Welcome To Class!"/>
          <p:cNvSpPr txBox="1"/>
          <p:nvPr/>
        </p:nvSpPr>
        <p:spPr>
          <a:xfrm>
            <a:off x="8636002" y="1121583"/>
            <a:ext cx="7111996" cy="1034253"/>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lgn="ctr">
              <a:defRPr b="1" sz="6000">
                <a:solidFill>
                  <a:srgbClr val="FFFFFF"/>
                </a:solidFill>
              </a:defRPr>
            </a:lvl1pPr>
          </a:lstStyle>
          <a:p>
            <a:pPr/>
            <a:r>
              <a:t>Welcome To Class!</a:t>
            </a:r>
          </a:p>
        </p:txBody>
      </p:sp>
      <p:sp>
        <p:nvSpPr>
          <p:cNvPr id="83" name="“What is something in your life that feels restrictive or frustrating—but you know helps you improve or get better?”"/>
          <p:cNvSpPr txBox="1"/>
          <p:nvPr/>
        </p:nvSpPr>
        <p:spPr>
          <a:xfrm>
            <a:off x="5396600" y="5131538"/>
            <a:ext cx="13678547" cy="2468881"/>
          </a:xfrm>
          <a:prstGeom prst="rect">
            <a:avLst/>
          </a:prstGeom>
          <a:ln w="25400">
            <a:miter lim="400000"/>
          </a:ln>
          <a:effectLst>
            <a:outerShdw sx="100000" sy="100000" kx="0" ky="0" algn="b" rotWithShape="0" blurRad="203200" dist="50800" dir="5400000">
              <a:srgbClr val="000000">
                <a:alpha val="75000"/>
              </a:srgbClr>
            </a:outerShdw>
          </a:effectLst>
          <a:extLst>
            <a:ext uri="{C572A759-6A51-4108-AA02-DFA0A04FC94B}">
              <ma14:wrappingTextBoxFlag xmlns:ma14="http://schemas.microsoft.com/office/mac/drawingml/2011/main" val="1"/>
            </a:ext>
          </a:extLst>
        </p:spPr>
        <p:txBody>
          <a:bodyPr tIns="91439" bIns="91439">
            <a:spAutoFit/>
          </a:bodyPr>
          <a:lstStyle>
            <a:lvl1pPr algn="ctr">
              <a:defRPr b="1" sz="5000">
                <a:solidFill>
                  <a:srgbClr val="FFFFFF"/>
                </a:solidFill>
                <a:latin typeface="Futura Md BT"/>
                <a:ea typeface="Futura Md BT"/>
                <a:cs typeface="Futura Md BT"/>
                <a:sym typeface="Futura Md BT"/>
              </a:defRPr>
            </a:lvl1pPr>
          </a:lstStyle>
          <a:p>
            <a:pPr/>
            <a:r>
              <a:t>“What is something in your life that feels restrictive or frustrating—but you know helps you improve or get better?”</a:t>
            </a:r>
          </a:p>
        </p:txBody>
      </p:sp>
      <p:sp>
        <p:nvSpPr>
          <p:cNvPr id="84" name="Question of the day:"/>
          <p:cNvSpPr txBox="1"/>
          <p:nvPr/>
        </p:nvSpPr>
        <p:spPr>
          <a:xfrm>
            <a:off x="2496015" y="3038128"/>
            <a:ext cx="5196384" cy="72898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a:defRPr b="1" sz="3600">
                <a:solidFill>
                  <a:srgbClr val="FFFFFF"/>
                </a:solidFill>
                <a:latin typeface="Futura Md BT"/>
                <a:ea typeface="Futura Md BT"/>
                <a:cs typeface="Futura Md BT"/>
                <a:sym typeface="Futura Md BT"/>
              </a:defRPr>
            </a:lvl1pPr>
          </a:lstStyle>
          <a:p>
            <a:pPr/>
            <a:r>
              <a:t>Question of the day: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83">
                                            <p:bg/>
                                          </p:spTgt>
                                        </p:tgtEl>
                                        <p:attrNameLst>
                                          <p:attrName>style.visibility</p:attrName>
                                        </p:attrNameLst>
                                      </p:cBhvr>
                                      <p:to>
                                        <p:strVal val="visible"/>
                                      </p:to>
                                    </p:set>
                                    <p:animEffect filter="wipe(left)" transition="in">
                                      <p:cBhvr>
                                        <p:cTn id="7" dur="1000"/>
                                        <p:tgtEl>
                                          <p:spTgt spid="8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83">
                                            <p:txEl>
                                              <p:pRg st="0" end="0"/>
                                            </p:txEl>
                                          </p:spTgt>
                                        </p:tgtEl>
                                        <p:attrNameLst>
                                          <p:attrName>style.visibility</p:attrName>
                                        </p:attrNameLst>
                                      </p:cBhvr>
                                      <p:to>
                                        <p:strVal val="visible"/>
                                      </p:to>
                                    </p:set>
                                    <p:animEffect filter="wipe(left)" transition="in">
                                      <p:cBhvr>
                                        <p:cTn id="10" dur="1000"/>
                                        <p:tgtEl>
                                          <p:spTgt spid="8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2" fill="hold">
                                  <p:stCondLst>
                                    <p:cond delay="0"/>
                                  </p:stCondLst>
                                  <p:iterate type="el" backwards="0">
                                    <p:tmAbs val="0"/>
                                  </p:iterate>
                                  <p:childTnLst>
                                    <p:set>
                                      <p:cBhvr>
                                        <p:cTn id="14" fill="hold"/>
                                        <p:tgtEl>
                                          <p:spTgt spid="84">
                                            <p:bg/>
                                          </p:spTgt>
                                        </p:tgtEl>
                                        <p:attrNameLst>
                                          <p:attrName>style.visibility</p:attrName>
                                        </p:attrNameLst>
                                      </p:cBhvr>
                                      <p:to>
                                        <p:strVal val="visible"/>
                                      </p:to>
                                    </p:set>
                                    <p:animEffect filter="wipe(left)" transition="in">
                                      <p:cBhvr>
                                        <p:cTn id="15" dur="1000"/>
                                        <p:tgtEl>
                                          <p:spTgt spid="84">
                                            <p:bg/>
                                          </p:spTgt>
                                        </p:tgtEl>
                                      </p:cBhvr>
                                    </p:animEffect>
                                  </p:childTnLst>
                                </p:cTn>
                              </p:par>
                              <p:par>
                                <p:cTn id="16" presetClass="entr" nodeType="withEffect" presetSubtype="8" presetID="22" grpId="2" fill="hold">
                                  <p:stCondLst>
                                    <p:cond delay="0"/>
                                  </p:stCondLst>
                                  <p:iterate type="el" backwards="0">
                                    <p:tmAbs val="0"/>
                                  </p:iterate>
                                  <p:childTnLst>
                                    <p:set>
                                      <p:cBhvr>
                                        <p:cTn id="17" fill="hold"/>
                                        <p:tgtEl>
                                          <p:spTgt spid="84">
                                            <p:txEl>
                                              <p:pRg st="0" end="0"/>
                                            </p:txEl>
                                          </p:spTgt>
                                        </p:tgtEl>
                                        <p:attrNameLst>
                                          <p:attrName>style.visibility</p:attrName>
                                        </p:attrNameLst>
                                      </p:cBhvr>
                                      <p:to>
                                        <p:strVal val="visible"/>
                                      </p:to>
                                    </p:set>
                                    <p:animEffect filter="wipe(left)" transition="in">
                                      <p:cBhvr>
                                        <p:cTn id="18" dur="1000"/>
                                        <p:tgtEl>
                                          <p:spTgt spid="84">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4" grpId="2"/>
      <p:bldP build="p" bldLvl="5" animBg="1" rev="0" advAuto="0" spid="83"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4" name="Screenshot 2026-03-30 at 11.56.15 AM.png" descr="Screenshot 2026-03-30 at 11.56.15 AM.png"/>
          <p:cNvPicPr>
            <a:picLocks noChangeAspect="1"/>
          </p:cNvPicPr>
          <p:nvPr/>
        </p:nvPicPr>
        <p:blipFill>
          <a:blip r:embed="rId2">
            <a:alphaModFix amt="18529"/>
            <a:extLst/>
          </a:blip>
          <a:stretch>
            <a:fillRect/>
          </a:stretch>
        </p:blipFill>
        <p:spPr>
          <a:xfrm>
            <a:off x="-65979" y="12878"/>
            <a:ext cx="24515958" cy="13690244"/>
          </a:xfrm>
          <a:prstGeom prst="rect">
            <a:avLst/>
          </a:prstGeom>
          <a:ln w="12700">
            <a:miter lim="400000"/>
          </a:ln>
        </p:spPr>
      </p:pic>
      <p:sp>
        <p:nvSpPr>
          <p:cNvPr id="115" name="Shape 29"/>
          <p:cNvSpPr txBox="1"/>
          <p:nvPr/>
        </p:nvSpPr>
        <p:spPr>
          <a:xfrm>
            <a:off x="3287482" y="4062709"/>
            <a:ext cx="17809036" cy="2247352"/>
          </a:xfrm>
          <a:prstGeom prst="rect">
            <a:avLst/>
          </a:prstGeom>
          <a:ln w="25400">
            <a:miter lim="400000"/>
          </a:ln>
          <a:extLst>
            <a:ext uri="{C572A759-6A51-4108-AA02-DFA0A04FC94B}">
              <ma14:wrappingTextBoxFlag xmlns:ma14="http://schemas.microsoft.com/office/mac/drawingml/2011/main" val="1"/>
            </a:ext>
          </a:extLst>
        </p:spPr>
        <p:txBody>
          <a:bodyPr lIns="182849" tIns="182849" rIns="182849" bIns="182849">
            <a:normAutofit fontScale="100000" lnSpcReduction="0"/>
          </a:bodyPr>
          <a:lstStyle>
            <a:lvl1pPr algn="ctr">
              <a:defRPr sz="5600"/>
            </a:lvl1pPr>
          </a:lstStyle>
          <a:p>
            <a:pPr/>
            <a:r>
              <a:t>Alright… that’s a little weird, right? But let’s see another version of the same idea.</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Shape 29"/>
          <p:cNvSpPr txBox="1"/>
          <p:nvPr>
            <p:ph type="title"/>
          </p:nvPr>
        </p:nvSpPr>
        <p:spPr>
          <a:xfrm>
            <a:off x="3962400" y="-174649"/>
            <a:ext cx="16459200" cy="1854713"/>
          </a:xfrm>
          <a:prstGeom prst="rect">
            <a:avLst/>
          </a:prstGeom>
        </p:spPr>
        <p:txBody>
          <a:bodyPr anchor="t"/>
          <a:lstStyle>
            <a:lvl1pPr algn="ctr"/>
          </a:lstStyle>
          <a:p>
            <a:pPr/>
            <a:r>
              <a:t>Video Clip:</a:t>
            </a:r>
          </a:p>
        </p:txBody>
      </p:sp>
      <p:pic>
        <p:nvPicPr>
          <p:cNvPr id="118" name="20 Skittles Super Bowl XLIX Commercial  Settle It EXTENDED VERSION" descr="20 Skittles Super Bowl XLIX Commercial  Settle It EXTENDED VERSION"/>
          <p:cNvPicPr>
            <a:picLocks noChangeAspect="0"/>
          </p:cNvPicPr>
          <p:nvPr>
            <a:videoFile xmlns:mc="http://schemas.openxmlformats.org/markup-compatibility/2006" xmlns:aiw="http://developer.apple.com/namespaces/iwork" r:link="rId2" mc:Ignorable="aiw" aiw:title="20 Skittles Super Bowl XLIX Commercial  Settle It EXTENDED VERSION" aiw:author="Letskalk About"/>
          </p:nvPr>
        </p:nvPicPr>
        <p:blipFill>
          <a:blip r:embed="rId3">
            <a:extLst/>
          </a:blip>
          <a:stretch>
            <a:fillRect/>
          </a:stretch>
        </p:blipFill>
        <p:spPr>
          <a:xfrm>
            <a:off x="712615" y="90960"/>
            <a:ext cx="22958770" cy="12914309"/>
          </a:xfrm>
          <a:prstGeom prst="rect">
            <a:avLst/>
          </a:prstGeom>
        </p:spPr>
      </p:pic>
      <p:sp>
        <p:nvSpPr>
          <p:cNvPr id="119" name="Link: https://www.youtube.com/watch?v=n7BVxLyIgqM"/>
          <p:cNvSpPr txBox="1"/>
          <p:nvPr/>
        </p:nvSpPr>
        <p:spPr>
          <a:xfrm>
            <a:off x="8211954" y="13020776"/>
            <a:ext cx="8810025" cy="577648"/>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a:r>
              <a:t>Link: https://www.youtube.com/watch?v=n7BVxLyIgqM</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1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118"/>
                </p:tgtEl>
              </p:cMediaNode>
            </p:video>
            <p:seq concurrent="1" prevAc="none" nextAc="seek">
              <p:cTn id="8" evtFilter="cancelBubble" nodeType="interactiveSeq" restart="whenNotActive" fill="hold">
                <p:stCondLst>
                  <p:cond delay="0" evt="onClick">
                    <p:tgtEl>
                      <p:spTgt spid="11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18"/>
                                        </p:tgtEl>
                                      </p:cBhvr>
                                    </p:cmd>
                                  </p:childTnLst>
                                </p:cTn>
                              </p:par>
                            </p:childTnLst>
                          </p:cTn>
                        </p:par>
                      </p:childTnLst>
                    </p:cTn>
                  </p:par>
                </p:childTnLst>
              </p:cTn>
              <p:nextCondLst>
                <p:cond delay="0" evt="onClick">
                  <p:tgtEl>
                    <p:spTgt spid="11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Screen Shot 2020-03-23 at 6.51.34 AM.png" descr="Screen Shot 2020-03-23 at 6.51.34 AM.png"/>
          <p:cNvPicPr>
            <a:picLocks noChangeAspect="1"/>
          </p:cNvPicPr>
          <p:nvPr/>
        </p:nvPicPr>
        <p:blipFill>
          <a:blip r:embed="rId2">
            <a:alphaModFix amt="25576"/>
            <a:extLst/>
          </a:blip>
          <a:srcRect l="16326" t="0" r="18523" b="12722"/>
          <a:stretch>
            <a:fillRect/>
          </a:stretch>
        </p:blipFill>
        <p:spPr>
          <a:xfrm>
            <a:off x="-11919" y="-60331"/>
            <a:ext cx="24407764" cy="13881449"/>
          </a:xfrm>
          <a:prstGeom prst="rect">
            <a:avLst/>
          </a:prstGeom>
          <a:ln w="12700">
            <a:miter lim="400000"/>
          </a:ln>
        </p:spPr>
      </p:pic>
      <p:sp>
        <p:nvSpPr>
          <p:cNvPr id="122" name="Shape 29"/>
          <p:cNvSpPr txBox="1"/>
          <p:nvPr/>
        </p:nvSpPr>
        <p:spPr>
          <a:xfrm>
            <a:off x="3758133" y="3760809"/>
            <a:ext cx="15750134" cy="9031464"/>
          </a:xfrm>
          <a:prstGeom prst="rect">
            <a:avLst/>
          </a:prstGeom>
          <a:ln w="25400">
            <a:miter lim="400000"/>
          </a:ln>
          <a:extLst>
            <a:ext uri="{C572A759-6A51-4108-AA02-DFA0A04FC94B}">
              <ma14:wrappingTextBoxFlag xmlns:ma14="http://schemas.microsoft.com/office/mac/drawingml/2011/main" val="1"/>
            </a:ext>
          </a:extLst>
        </p:spPr>
        <p:txBody>
          <a:bodyPr lIns="182849" tIns="182849" rIns="182849" bIns="182849">
            <a:normAutofit fontScale="100000" lnSpcReduction="0"/>
          </a:bodyPr>
          <a:lstStyle/>
          <a:p>
            <a:pPr marL="252663" indent="-252663" defTabSz="1645919">
              <a:buSzPct val="100000"/>
              <a:buChar char="•"/>
              <a:defRPr sz="5040"/>
            </a:pPr>
            <a:r>
              <a:t>What did you notice about the people in both videos?</a:t>
            </a:r>
          </a:p>
          <a:p>
            <a:pPr marL="252663" indent="-252663" defTabSz="1645919">
              <a:buSzPct val="100000"/>
              <a:buChar char="•"/>
              <a:defRPr sz="5040"/>
            </a:pPr>
            <a:r>
              <a:t>Why did they end up strong on only one side?</a:t>
            </a:r>
          </a:p>
          <a:p>
            <a:pPr marL="252663" indent="-252663" defTabSz="1645919">
              <a:buSzPct val="100000"/>
              <a:buChar char="•"/>
              <a:defRPr sz="5040"/>
            </a:pPr>
            <a:r>
              <a:t>What problems or limitations might that create for them?</a:t>
            </a:r>
          </a:p>
          <a:p>
            <a:pPr marL="252663" indent="-252663" defTabSz="1645919">
              <a:buSzPct val="100000"/>
              <a:buChar char="•"/>
              <a:defRPr sz="5040"/>
            </a:pPr>
            <a:r>
              <a:t>What are things people might focus on too much in life that get them out of balance? </a:t>
            </a:r>
          </a:p>
          <a:p>
            <a:pPr marL="252663" indent="-252663" defTabSz="1645919">
              <a:buSzPct val="100000"/>
              <a:buChar char="•"/>
              <a:defRPr sz="5040"/>
            </a:pPr>
            <a:r>
              <a:t>What are some things people avoid because they’re challenging—but might actually matter?</a:t>
            </a:r>
          </a:p>
          <a:p>
            <a:pPr marL="252663" indent="-252663" defTabSz="1645919">
              <a:buSzPct val="100000"/>
              <a:buChar char="•"/>
              <a:defRPr sz="5040"/>
            </a:pPr>
            <a:r>
              <a:t>What is one “weight” (rule, responsibility, or expectation) that would make you stronger if you committed to it?</a:t>
            </a:r>
          </a:p>
        </p:txBody>
      </p:sp>
      <p:sp>
        <p:nvSpPr>
          <p:cNvPr id="123" name="Shape 29"/>
          <p:cNvSpPr txBox="1"/>
          <p:nvPr>
            <p:ph type="title"/>
          </p:nvPr>
        </p:nvSpPr>
        <p:spPr>
          <a:xfrm>
            <a:off x="3962400" y="696873"/>
            <a:ext cx="16459200" cy="2286001"/>
          </a:xfrm>
          <a:prstGeom prst="rect">
            <a:avLst/>
          </a:prstGeom>
        </p:spPr>
        <p:txBody>
          <a:bodyPr/>
          <a:lstStyle/>
          <a:p>
            <a:pPr/>
            <a:r>
              <a:t>Questions: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lift the weight ppt.png" descr="lift the weight ppt.png"/>
          <p:cNvPicPr>
            <a:picLocks noChangeAspect="1"/>
          </p:cNvPicPr>
          <p:nvPr/>
        </p:nvPicPr>
        <p:blipFill>
          <a:blip r:embed="rId2">
            <a:extLst/>
          </a:blip>
          <a:stretch>
            <a:fillRect/>
          </a:stretch>
        </p:blipFill>
        <p:spPr>
          <a:xfrm>
            <a:off x="1682905" y="70668"/>
            <a:ext cx="21018192" cy="13574664"/>
          </a:xfrm>
          <a:prstGeom prst="rect">
            <a:avLst/>
          </a:prstGeom>
          <a:ln w="12700">
            <a:miter lim="400000"/>
          </a:ln>
        </p:spPr>
      </p:pic>
      <p:grpSp>
        <p:nvGrpSpPr>
          <p:cNvPr id="131" name="Group"/>
          <p:cNvGrpSpPr/>
          <p:nvPr/>
        </p:nvGrpSpPr>
        <p:grpSpPr>
          <a:xfrm>
            <a:off x="8060267" y="2016959"/>
            <a:ext cx="4306933" cy="1889870"/>
            <a:chOff x="0" y="0"/>
            <a:chExt cx="4306932" cy="1889869"/>
          </a:xfrm>
        </p:grpSpPr>
        <p:grpSp>
          <p:nvGrpSpPr>
            <p:cNvPr id="128" name="Group"/>
            <p:cNvGrpSpPr/>
            <p:nvPr/>
          </p:nvGrpSpPr>
          <p:grpSpPr>
            <a:xfrm>
              <a:off x="0" y="-1"/>
              <a:ext cx="457200" cy="449582"/>
              <a:chOff x="0" y="0"/>
              <a:chExt cx="457200" cy="449580"/>
            </a:xfrm>
          </p:grpSpPr>
          <p:sp>
            <p:nvSpPr>
              <p:cNvPr id="126" name="Shape"/>
              <p:cNvSpPr/>
              <p:nvPr/>
            </p:nvSpPr>
            <p:spPr>
              <a:xfrm>
                <a:off x="0" y="72391"/>
                <a:ext cx="457200" cy="304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127" name="1"/>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1</a:t>
                </a:r>
              </a:p>
            </p:txBody>
          </p:sp>
        </p:grpSp>
        <p:sp>
          <p:nvSpPr>
            <p:cNvPr id="129" name="What is expected of me?"/>
            <p:cNvSpPr txBox="1"/>
            <p:nvPr/>
          </p:nvSpPr>
          <p:spPr>
            <a:xfrm>
              <a:off x="438150" y="151765"/>
              <a:ext cx="3632555" cy="5130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sz="2200">
                  <a:latin typeface="Futura Bold BT"/>
                  <a:ea typeface="Futura Bold BT"/>
                  <a:cs typeface="Futura Bold BT"/>
                  <a:sym typeface="Futura Bold BT"/>
                </a:defRPr>
              </a:lvl1pPr>
            </a:lstStyle>
            <a:p>
              <a:pPr/>
              <a:r>
                <a:t>What is expected of me?</a:t>
              </a:r>
            </a:p>
          </p:txBody>
        </p:sp>
        <p:sp>
          <p:nvSpPr>
            <p:cNvPr id="130" name="From Parents: (rules)…"/>
            <p:cNvSpPr txBox="1"/>
            <p:nvPr/>
          </p:nvSpPr>
          <p:spPr>
            <a:xfrm>
              <a:off x="866774" y="608965"/>
              <a:ext cx="3440159" cy="128090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defRPr sz="2000">
                  <a:latin typeface="Futura Bold BT"/>
                  <a:ea typeface="Futura Bold BT"/>
                  <a:cs typeface="Futura Bold BT"/>
                  <a:sym typeface="Futura Bold BT"/>
                </a:defRPr>
              </a:pPr>
              <a:r>
                <a:t>From Parents: </a:t>
              </a:r>
              <a:r>
                <a:rPr>
                  <a:latin typeface="Futura Medium BT"/>
                  <a:ea typeface="Futura Medium BT"/>
                  <a:cs typeface="Futura Medium BT"/>
                  <a:sym typeface="Futura Medium BT"/>
                </a:rPr>
                <a:t>(rules)</a:t>
              </a:r>
            </a:p>
            <a:p>
              <a:pPr>
                <a:spcBef>
                  <a:spcPts val="700"/>
                </a:spcBef>
                <a:defRPr sz="2000">
                  <a:latin typeface="Futura Bold BT"/>
                  <a:ea typeface="Futura Bold BT"/>
                  <a:cs typeface="Futura Bold BT"/>
                  <a:sym typeface="Futura Bold BT"/>
                </a:defRPr>
              </a:pPr>
              <a:r>
                <a:t>From Society: (</a:t>
              </a:r>
              <a:r>
                <a:rPr>
                  <a:latin typeface="Futura Medium BT"/>
                  <a:ea typeface="Futura Medium BT"/>
                  <a:cs typeface="Futura Medium BT"/>
                  <a:sym typeface="Futura Medium BT"/>
                </a:rPr>
                <a:t>laws)</a:t>
              </a:r>
            </a:p>
            <a:p>
              <a:pPr>
                <a:spcBef>
                  <a:spcPts val="700"/>
                </a:spcBef>
                <a:defRPr sz="2000">
                  <a:latin typeface="Futura Bold BT"/>
                  <a:ea typeface="Futura Bold BT"/>
                  <a:cs typeface="Futura Bold BT"/>
                  <a:sym typeface="Futura Bold BT"/>
                </a:defRPr>
              </a:pPr>
              <a:r>
                <a:t>For Myself: </a:t>
              </a:r>
              <a:r>
                <a:rPr>
                  <a:latin typeface="Futura Medium BT"/>
                  <a:ea typeface="Futura Medium BT"/>
                  <a:cs typeface="Futura Medium BT"/>
                  <a:sym typeface="Futura Medium BT"/>
                </a:rPr>
                <a:t>(Self Discipline)</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lift the weight ppt.png" descr="lift the weight ppt.png"/>
          <p:cNvPicPr>
            <a:picLocks noChangeAspect="1"/>
          </p:cNvPicPr>
          <p:nvPr/>
        </p:nvPicPr>
        <p:blipFill>
          <a:blip r:embed="rId2">
            <a:extLst/>
          </a:blip>
          <a:stretch>
            <a:fillRect/>
          </a:stretch>
        </p:blipFill>
        <p:spPr>
          <a:xfrm>
            <a:off x="1682905" y="70668"/>
            <a:ext cx="21018192" cy="13574664"/>
          </a:xfrm>
          <a:prstGeom prst="rect">
            <a:avLst/>
          </a:prstGeom>
          <a:ln w="12700">
            <a:miter lim="400000"/>
          </a:ln>
        </p:spPr>
      </p:pic>
      <p:sp>
        <p:nvSpPr>
          <p:cNvPr id="134" name="Line"/>
          <p:cNvSpPr/>
          <p:nvPr/>
        </p:nvSpPr>
        <p:spPr>
          <a:xfrm>
            <a:off x="4859868" y="3410149"/>
            <a:ext cx="438151" cy="4572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grpSp>
        <p:nvGrpSpPr>
          <p:cNvPr id="140" name="Group"/>
          <p:cNvGrpSpPr/>
          <p:nvPr/>
        </p:nvGrpSpPr>
        <p:grpSpPr>
          <a:xfrm>
            <a:off x="8060267" y="2016959"/>
            <a:ext cx="4306933" cy="1889870"/>
            <a:chOff x="0" y="0"/>
            <a:chExt cx="4306932" cy="1889869"/>
          </a:xfrm>
        </p:grpSpPr>
        <p:grpSp>
          <p:nvGrpSpPr>
            <p:cNvPr id="137" name="Group"/>
            <p:cNvGrpSpPr/>
            <p:nvPr/>
          </p:nvGrpSpPr>
          <p:grpSpPr>
            <a:xfrm>
              <a:off x="0" y="-1"/>
              <a:ext cx="457200" cy="449582"/>
              <a:chOff x="0" y="0"/>
              <a:chExt cx="457200" cy="449580"/>
            </a:xfrm>
          </p:grpSpPr>
          <p:sp>
            <p:nvSpPr>
              <p:cNvPr id="135" name="Shape"/>
              <p:cNvSpPr/>
              <p:nvPr/>
            </p:nvSpPr>
            <p:spPr>
              <a:xfrm>
                <a:off x="0" y="72391"/>
                <a:ext cx="457200" cy="304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136" name="1"/>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1</a:t>
                </a:r>
              </a:p>
            </p:txBody>
          </p:sp>
        </p:grpSp>
        <p:sp>
          <p:nvSpPr>
            <p:cNvPr id="138" name="What is expected of me?"/>
            <p:cNvSpPr txBox="1"/>
            <p:nvPr/>
          </p:nvSpPr>
          <p:spPr>
            <a:xfrm>
              <a:off x="438150" y="151765"/>
              <a:ext cx="3632555" cy="5130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sz="2200">
                  <a:latin typeface="Futura Bold BT"/>
                  <a:ea typeface="Futura Bold BT"/>
                  <a:cs typeface="Futura Bold BT"/>
                  <a:sym typeface="Futura Bold BT"/>
                </a:defRPr>
              </a:lvl1pPr>
            </a:lstStyle>
            <a:p>
              <a:pPr/>
              <a:r>
                <a:t>What is expected of me?</a:t>
              </a:r>
            </a:p>
          </p:txBody>
        </p:sp>
        <p:sp>
          <p:nvSpPr>
            <p:cNvPr id="139" name="From Parents: (rules)…"/>
            <p:cNvSpPr txBox="1"/>
            <p:nvPr/>
          </p:nvSpPr>
          <p:spPr>
            <a:xfrm>
              <a:off x="866774" y="608965"/>
              <a:ext cx="3440159" cy="128090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defRPr sz="2000">
                  <a:latin typeface="Futura Bold BT"/>
                  <a:ea typeface="Futura Bold BT"/>
                  <a:cs typeface="Futura Bold BT"/>
                  <a:sym typeface="Futura Bold BT"/>
                </a:defRPr>
              </a:pPr>
              <a:r>
                <a:t>From Parents: </a:t>
              </a:r>
              <a:r>
                <a:rPr>
                  <a:latin typeface="Futura Medium BT"/>
                  <a:ea typeface="Futura Medium BT"/>
                  <a:cs typeface="Futura Medium BT"/>
                  <a:sym typeface="Futura Medium BT"/>
                </a:rPr>
                <a:t>(rules)</a:t>
              </a:r>
            </a:p>
            <a:p>
              <a:pPr>
                <a:spcBef>
                  <a:spcPts val="700"/>
                </a:spcBef>
                <a:defRPr sz="2000">
                  <a:latin typeface="Futura Bold BT"/>
                  <a:ea typeface="Futura Bold BT"/>
                  <a:cs typeface="Futura Bold BT"/>
                  <a:sym typeface="Futura Bold BT"/>
                </a:defRPr>
              </a:pPr>
              <a:r>
                <a:t>From Society: (</a:t>
              </a:r>
              <a:r>
                <a:rPr>
                  <a:latin typeface="Futura Medium BT"/>
                  <a:ea typeface="Futura Medium BT"/>
                  <a:cs typeface="Futura Medium BT"/>
                  <a:sym typeface="Futura Medium BT"/>
                </a:rPr>
                <a:t>laws)</a:t>
              </a:r>
            </a:p>
            <a:p>
              <a:pPr>
                <a:spcBef>
                  <a:spcPts val="700"/>
                </a:spcBef>
                <a:defRPr sz="2000">
                  <a:latin typeface="Futura Bold BT"/>
                  <a:ea typeface="Futura Bold BT"/>
                  <a:cs typeface="Futura Bold BT"/>
                  <a:sym typeface="Futura Bold BT"/>
                </a:defRPr>
              </a:pPr>
              <a:r>
                <a:t>For Myself: </a:t>
              </a:r>
              <a:r>
                <a:rPr>
                  <a:latin typeface="Futura Medium BT"/>
                  <a:ea typeface="Futura Medium BT"/>
                  <a:cs typeface="Futura Medium BT"/>
                  <a:sym typeface="Futura Medium BT"/>
                </a:rPr>
                <a:t>(Self Discipline)</a:t>
              </a:r>
            </a:p>
          </p:txBody>
        </p:sp>
      </p:grpSp>
      <p:sp>
        <p:nvSpPr>
          <p:cNvPr id="141" name="Line"/>
          <p:cNvSpPr/>
          <p:nvPr/>
        </p:nvSpPr>
        <p:spPr>
          <a:xfrm flipH="1">
            <a:off x="8174568" y="3041849"/>
            <a:ext cx="609601" cy="342902"/>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grpSp>
        <p:nvGrpSpPr>
          <p:cNvPr id="146" name="Group"/>
          <p:cNvGrpSpPr/>
          <p:nvPr/>
        </p:nvGrpSpPr>
        <p:grpSpPr>
          <a:xfrm>
            <a:off x="2650068" y="1356558"/>
            <a:ext cx="4114801" cy="1584581"/>
            <a:chOff x="0" y="0"/>
            <a:chExt cx="4114800" cy="1584579"/>
          </a:xfrm>
        </p:grpSpPr>
        <p:sp>
          <p:nvSpPr>
            <p:cNvPr id="142" name="Discuss Picture . . .…"/>
            <p:cNvSpPr txBox="1"/>
            <p:nvPr/>
          </p:nvSpPr>
          <p:spPr>
            <a:xfrm>
              <a:off x="304800" y="310515"/>
              <a:ext cx="3810000" cy="127406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Discuss Picture . . .</a:t>
              </a:r>
            </a:p>
            <a:p>
              <a:pPr>
                <a:spcBef>
                  <a:spcPts val="700"/>
                </a:spcBef>
                <a:defRPr sz="2200">
                  <a:latin typeface="Futura Bold BT"/>
                  <a:ea typeface="Futura Bold BT"/>
                  <a:cs typeface="Futura Bold BT"/>
                  <a:sym typeface="Futura Bold BT"/>
                </a:defRPr>
              </a:pPr>
              <a:r>
                <a:t>Why do I need resistance to become stronger?</a:t>
              </a:r>
            </a:p>
          </p:txBody>
        </p:sp>
        <p:grpSp>
          <p:nvGrpSpPr>
            <p:cNvPr id="145" name="Group"/>
            <p:cNvGrpSpPr/>
            <p:nvPr/>
          </p:nvGrpSpPr>
          <p:grpSpPr>
            <a:xfrm>
              <a:off x="0" y="-1"/>
              <a:ext cx="457200" cy="449582"/>
              <a:chOff x="0" y="0"/>
              <a:chExt cx="457200" cy="449580"/>
            </a:xfrm>
          </p:grpSpPr>
          <p:sp>
            <p:nvSpPr>
              <p:cNvPr id="143" name="Shape"/>
              <p:cNvSpPr/>
              <p:nvPr/>
            </p:nvSpPr>
            <p:spPr>
              <a:xfrm>
                <a:off x="0" y="72391"/>
                <a:ext cx="457200" cy="304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144" name="2"/>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2</a:t>
                </a:r>
              </a:p>
            </p:txBody>
          </p:sp>
        </p:gr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lift the weight ppt.png" descr="lift the weight ppt.png"/>
          <p:cNvPicPr>
            <a:picLocks noChangeAspect="1"/>
          </p:cNvPicPr>
          <p:nvPr/>
        </p:nvPicPr>
        <p:blipFill>
          <a:blip r:embed="rId2">
            <a:extLst/>
          </a:blip>
          <a:stretch>
            <a:fillRect/>
          </a:stretch>
        </p:blipFill>
        <p:spPr>
          <a:xfrm>
            <a:off x="1682905" y="70668"/>
            <a:ext cx="21018192" cy="13574664"/>
          </a:xfrm>
          <a:prstGeom prst="rect">
            <a:avLst/>
          </a:prstGeom>
          <a:ln w="12700">
            <a:miter lim="400000"/>
          </a:ln>
        </p:spPr>
      </p:pic>
      <p:grpSp>
        <p:nvGrpSpPr>
          <p:cNvPr id="151" name="Group"/>
          <p:cNvGrpSpPr/>
          <p:nvPr/>
        </p:nvGrpSpPr>
        <p:grpSpPr>
          <a:xfrm>
            <a:off x="16366067" y="6331150"/>
            <a:ext cx="3352801" cy="2462530"/>
            <a:chOff x="0" y="0"/>
            <a:chExt cx="3352800" cy="2462530"/>
          </a:xfrm>
        </p:grpSpPr>
        <p:sp>
          <p:nvSpPr>
            <p:cNvPr id="149" name="What have I given up on?"/>
            <p:cNvSpPr txBox="1"/>
            <p:nvPr/>
          </p:nvSpPr>
          <p:spPr>
            <a:xfrm>
              <a:off x="457200" y="0"/>
              <a:ext cx="2286000" cy="8432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defRPr sz="2200">
                  <a:latin typeface="Futura Bold BT"/>
                  <a:ea typeface="Futura Bold BT"/>
                  <a:cs typeface="Futura Bold BT"/>
                  <a:sym typeface="Futura Bold BT"/>
                </a:defRPr>
              </a:lvl1pPr>
            </a:lstStyle>
            <a:p>
              <a:pPr/>
              <a:r>
                <a:t>What have I given up on?</a:t>
              </a:r>
            </a:p>
          </p:txBody>
        </p:sp>
        <p:sp>
          <p:nvSpPr>
            <p:cNvPr id="150" name="Why does giving up make me weak?"/>
            <p:cNvSpPr txBox="1"/>
            <p:nvPr/>
          </p:nvSpPr>
          <p:spPr>
            <a:xfrm>
              <a:off x="0" y="1619250"/>
              <a:ext cx="3352800" cy="8432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ctr">
                <a:defRPr sz="2200">
                  <a:latin typeface="Futura Bold BT"/>
                  <a:ea typeface="Futura Bold BT"/>
                  <a:cs typeface="Futura Bold BT"/>
                  <a:sym typeface="Futura Bold BT"/>
                </a:defRPr>
              </a:lvl1pPr>
            </a:lstStyle>
            <a:p>
              <a:pPr/>
              <a:r>
                <a:t>Why does giving up make me weak?</a:t>
              </a:r>
            </a:p>
          </p:txBody>
        </p:sp>
      </p:grpSp>
      <p:sp>
        <p:nvSpPr>
          <p:cNvPr id="152" name="Line"/>
          <p:cNvSpPr/>
          <p:nvPr/>
        </p:nvSpPr>
        <p:spPr>
          <a:xfrm>
            <a:off x="4859868" y="3410149"/>
            <a:ext cx="438151" cy="4572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grpSp>
        <p:nvGrpSpPr>
          <p:cNvPr id="158" name="Group"/>
          <p:cNvGrpSpPr/>
          <p:nvPr/>
        </p:nvGrpSpPr>
        <p:grpSpPr>
          <a:xfrm>
            <a:off x="8060267" y="2016959"/>
            <a:ext cx="4306933" cy="1889870"/>
            <a:chOff x="0" y="0"/>
            <a:chExt cx="4306932" cy="1889869"/>
          </a:xfrm>
        </p:grpSpPr>
        <p:grpSp>
          <p:nvGrpSpPr>
            <p:cNvPr id="155" name="Group"/>
            <p:cNvGrpSpPr/>
            <p:nvPr/>
          </p:nvGrpSpPr>
          <p:grpSpPr>
            <a:xfrm>
              <a:off x="0" y="-1"/>
              <a:ext cx="457200" cy="449582"/>
              <a:chOff x="0" y="0"/>
              <a:chExt cx="457200" cy="449580"/>
            </a:xfrm>
          </p:grpSpPr>
          <p:sp>
            <p:nvSpPr>
              <p:cNvPr id="153" name="Shape"/>
              <p:cNvSpPr/>
              <p:nvPr/>
            </p:nvSpPr>
            <p:spPr>
              <a:xfrm>
                <a:off x="0" y="72391"/>
                <a:ext cx="457200" cy="304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154" name="1"/>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1</a:t>
                </a:r>
              </a:p>
            </p:txBody>
          </p:sp>
        </p:grpSp>
        <p:sp>
          <p:nvSpPr>
            <p:cNvPr id="156" name="What is expected of me?"/>
            <p:cNvSpPr txBox="1"/>
            <p:nvPr/>
          </p:nvSpPr>
          <p:spPr>
            <a:xfrm>
              <a:off x="438150" y="151765"/>
              <a:ext cx="3632555" cy="5130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sz="2200">
                  <a:latin typeface="Futura Bold BT"/>
                  <a:ea typeface="Futura Bold BT"/>
                  <a:cs typeface="Futura Bold BT"/>
                  <a:sym typeface="Futura Bold BT"/>
                </a:defRPr>
              </a:lvl1pPr>
            </a:lstStyle>
            <a:p>
              <a:pPr/>
              <a:r>
                <a:t>What is expected of me?</a:t>
              </a:r>
            </a:p>
          </p:txBody>
        </p:sp>
        <p:sp>
          <p:nvSpPr>
            <p:cNvPr id="157" name="From Parents: (rules)…"/>
            <p:cNvSpPr txBox="1"/>
            <p:nvPr/>
          </p:nvSpPr>
          <p:spPr>
            <a:xfrm>
              <a:off x="866774" y="608965"/>
              <a:ext cx="3440159" cy="128090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defRPr sz="2000">
                  <a:latin typeface="Futura Bold BT"/>
                  <a:ea typeface="Futura Bold BT"/>
                  <a:cs typeface="Futura Bold BT"/>
                  <a:sym typeface="Futura Bold BT"/>
                </a:defRPr>
              </a:pPr>
              <a:r>
                <a:t>From Parents: </a:t>
              </a:r>
              <a:r>
                <a:rPr>
                  <a:latin typeface="Futura Medium BT"/>
                  <a:ea typeface="Futura Medium BT"/>
                  <a:cs typeface="Futura Medium BT"/>
                  <a:sym typeface="Futura Medium BT"/>
                </a:rPr>
                <a:t>(rules)</a:t>
              </a:r>
            </a:p>
            <a:p>
              <a:pPr>
                <a:spcBef>
                  <a:spcPts val="700"/>
                </a:spcBef>
                <a:defRPr sz="2000">
                  <a:latin typeface="Futura Bold BT"/>
                  <a:ea typeface="Futura Bold BT"/>
                  <a:cs typeface="Futura Bold BT"/>
                  <a:sym typeface="Futura Bold BT"/>
                </a:defRPr>
              </a:pPr>
              <a:r>
                <a:t>From Society: (</a:t>
              </a:r>
              <a:r>
                <a:rPr>
                  <a:latin typeface="Futura Medium BT"/>
                  <a:ea typeface="Futura Medium BT"/>
                  <a:cs typeface="Futura Medium BT"/>
                  <a:sym typeface="Futura Medium BT"/>
                </a:rPr>
                <a:t>laws)</a:t>
              </a:r>
            </a:p>
            <a:p>
              <a:pPr>
                <a:spcBef>
                  <a:spcPts val="700"/>
                </a:spcBef>
                <a:defRPr sz="2000">
                  <a:latin typeface="Futura Bold BT"/>
                  <a:ea typeface="Futura Bold BT"/>
                  <a:cs typeface="Futura Bold BT"/>
                  <a:sym typeface="Futura Bold BT"/>
                </a:defRPr>
              </a:pPr>
              <a:r>
                <a:t>For Myself: </a:t>
              </a:r>
              <a:r>
                <a:rPr>
                  <a:latin typeface="Futura Medium BT"/>
                  <a:ea typeface="Futura Medium BT"/>
                  <a:cs typeface="Futura Medium BT"/>
                  <a:sym typeface="Futura Medium BT"/>
                </a:rPr>
                <a:t>(Self Discipline)</a:t>
              </a:r>
            </a:p>
          </p:txBody>
        </p:sp>
      </p:grpSp>
      <p:sp>
        <p:nvSpPr>
          <p:cNvPr id="159" name="Line"/>
          <p:cNvSpPr/>
          <p:nvPr/>
        </p:nvSpPr>
        <p:spPr>
          <a:xfrm flipH="1">
            <a:off x="8174568" y="3041849"/>
            <a:ext cx="609601" cy="342902"/>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grpSp>
        <p:nvGrpSpPr>
          <p:cNvPr id="164" name="Group"/>
          <p:cNvGrpSpPr/>
          <p:nvPr/>
        </p:nvGrpSpPr>
        <p:grpSpPr>
          <a:xfrm>
            <a:off x="2650068" y="1356558"/>
            <a:ext cx="4114801" cy="1584581"/>
            <a:chOff x="0" y="0"/>
            <a:chExt cx="4114800" cy="1584579"/>
          </a:xfrm>
        </p:grpSpPr>
        <p:sp>
          <p:nvSpPr>
            <p:cNvPr id="160" name="Discuss Picture . . .…"/>
            <p:cNvSpPr txBox="1"/>
            <p:nvPr/>
          </p:nvSpPr>
          <p:spPr>
            <a:xfrm>
              <a:off x="304800" y="310515"/>
              <a:ext cx="3810000" cy="127406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Discuss Picture . . .</a:t>
              </a:r>
            </a:p>
            <a:p>
              <a:pPr>
                <a:spcBef>
                  <a:spcPts val="700"/>
                </a:spcBef>
                <a:defRPr sz="2200">
                  <a:latin typeface="Futura Bold BT"/>
                  <a:ea typeface="Futura Bold BT"/>
                  <a:cs typeface="Futura Bold BT"/>
                  <a:sym typeface="Futura Bold BT"/>
                </a:defRPr>
              </a:pPr>
              <a:r>
                <a:t>Why do I need resistance to become stronger?</a:t>
              </a:r>
            </a:p>
          </p:txBody>
        </p:sp>
        <p:grpSp>
          <p:nvGrpSpPr>
            <p:cNvPr id="163" name="Group"/>
            <p:cNvGrpSpPr/>
            <p:nvPr/>
          </p:nvGrpSpPr>
          <p:grpSpPr>
            <a:xfrm>
              <a:off x="0" y="-1"/>
              <a:ext cx="457200" cy="449582"/>
              <a:chOff x="0" y="0"/>
              <a:chExt cx="457200" cy="449580"/>
            </a:xfrm>
          </p:grpSpPr>
          <p:sp>
            <p:nvSpPr>
              <p:cNvPr id="161" name="Shape"/>
              <p:cNvSpPr/>
              <p:nvPr/>
            </p:nvSpPr>
            <p:spPr>
              <a:xfrm>
                <a:off x="0" y="72391"/>
                <a:ext cx="457200" cy="304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162" name="2"/>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2</a:t>
                </a:r>
              </a:p>
            </p:txBody>
          </p:sp>
        </p:grpSp>
      </p:grpSp>
      <p:grpSp>
        <p:nvGrpSpPr>
          <p:cNvPr id="169" name="Group"/>
          <p:cNvGrpSpPr/>
          <p:nvPr/>
        </p:nvGrpSpPr>
        <p:grpSpPr>
          <a:xfrm>
            <a:off x="15731067" y="4121349"/>
            <a:ext cx="4267201" cy="2213866"/>
            <a:chOff x="0" y="0"/>
            <a:chExt cx="4267200" cy="2213864"/>
          </a:xfrm>
        </p:grpSpPr>
        <p:sp>
          <p:nvSpPr>
            <p:cNvPr id="165" name="What things get me into the most trouble?"/>
            <p:cNvSpPr txBox="1"/>
            <p:nvPr/>
          </p:nvSpPr>
          <p:spPr>
            <a:xfrm>
              <a:off x="0" y="0"/>
              <a:ext cx="4267200" cy="84629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a:defRPr sz="2200">
                  <a:latin typeface="Futura Bold BT"/>
                  <a:ea typeface="Futura Bold BT"/>
                  <a:cs typeface="Futura Bold BT"/>
                  <a:sym typeface="Futura Bold BT"/>
                </a:defRPr>
              </a:lvl1pPr>
            </a:lstStyle>
            <a:p>
              <a:pPr/>
              <a:r>
                <a:t>What things get me into the most trouble?</a:t>
              </a:r>
            </a:p>
          </p:txBody>
        </p:sp>
        <p:grpSp>
          <p:nvGrpSpPr>
            <p:cNvPr id="168" name="Group"/>
            <p:cNvGrpSpPr/>
            <p:nvPr/>
          </p:nvGrpSpPr>
          <p:grpSpPr>
            <a:xfrm>
              <a:off x="762000" y="1762680"/>
              <a:ext cx="457200" cy="451185"/>
              <a:chOff x="0" y="0"/>
              <a:chExt cx="457200" cy="451184"/>
            </a:xfrm>
          </p:grpSpPr>
          <p:sp>
            <p:nvSpPr>
              <p:cNvPr id="166" name="Shape"/>
              <p:cNvSpPr/>
              <p:nvPr/>
            </p:nvSpPr>
            <p:spPr>
              <a:xfrm>
                <a:off x="0" y="72648"/>
                <a:ext cx="457200" cy="3058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167" name="3"/>
              <p:cNvSpPr txBox="1"/>
              <p:nvPr/>
            </p:nvSpPr>
            <p:spPr>
              <a:xfrm>
                <a:off x="61772" y="0"/>
                <a:ext cx="333656" cy="45118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defRPr sz="1800">
                    <a:latin typeface="Futura Medium BT"/>
                    <a:ea typeface="Futura Medium BT"/>
                    <a:cs typeface="Futura Medium BT"/>
                    <a:sym typeface="Futura Medium BT"/>
                  </a:defRPr>
                </a:lvl1pPr>
              </a:lstStyle>
              <a:p>
                <a:pPr/>
                <a:r>
                  <a:t>3</a:t>
                </a:r>
              </a:p>
            </p:txBody>
          </p:sp>
        </p:grpSp>
      </p:grpSp>
      <p:sp>
        <p:nvSpPr>
          <p:cNvPr id="170" name="Line"/>
          <p:cNvSpPr/>
          <p:nvPr/>
        </p:nvSpPr>
        <p:spPr>
          <a:xfrm>
            <a:off x="17750367" y="4959549"/>
            <a:ext cx="1" cy="4572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lift the weight ppt.png" descr="lift the weight ppt.png"/>
          <p:cNvPicPr>
            <a:picLocks noChangeAspect="1"/>
          </p:cNvPicPr>
          <p:nvPr/>
        </p:nvPicPr>
        <p:blipFill>
          <a:blip r:embed="rId2">
            <a:extLst/>
          </a:blip>
          <a:stretch>
            <a:fillRect/>
          </a:stretch>
        </p:blipFill>
        <p:spPr>
          <a:xfrm>
            <a:off x="1682905" y="70668"/>
            <a:ext cx="21018192" cy="13574664"/>
          </a:xfrm>
          <a:prstGeom prst="rect">
            <a:avLst/>
          </a:prstGeom>
          <a:ln w="12700">
            <a:miter lim="400000"/>
          </a:ln>
        </p:spPr>
      </p:pic>
      <p:grpSp>
        <p:nvGrpSpPr>
          <p:cNvPr id="175" name="Group"/>
          <p:cNvGrpSpPr/>
          <p:nvPr/>
        </p:nvGrpSpPr>
        <p:grpSpPr>
          <a:xfrm>
            <a:off x="16366067" y="6331150"/>
            <a:ext cx="3352801" cy="2462530"/>
            <a:chOff x="0" y="0"/>
            <a:chExt cx="3352800" cy="2462530"/>
          </a:xfrm>
        </p:grpSpPr>
        <p:sp>
          <p:nvSpPr>
            <p:cNvPr id="173" name="What have I given up on?"/>
            <p:cNvSpPr txBox="1"/>
            <p:nvPr/>
          </p:nvSpPr>
          <p:spPr>
            <a:xfrm>
              <a:off x="457200" y="0"/>
              <a:ext cx="2286000" cy="8432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defRPr sz="2200">
                  <a:latin typeface="Futura Bold BT"/>
                  <a:ea typeface="Futura Bold BT"/>
                  <a:cs typeface="Futura Bold BT"/>
                  <a:sym typeface="Futura Bold BT"/>
                </a:defRPr>
              </a:lvl1pPr>
            </a:lstStyle>
            <a:p>
              <a:pPr/>
              <a:r>
                <a:t>What have I given up on?</a:t>
              </a:r>
            </a:p>
          </p:txBody>
        </p:sp>
        <p:sp>
          <p:nvSpPr>
            <p:cNvPr id="174" name="Why does giving up make me weak?"/>
            <p:cNvSpPr txBox="1"/>
            <p:nvPr/>
          </p:nvSpPr>
          <p:spPr>
            <a:xfrm>
              <a:off x="0" y="1619250"/>
              <a:ext cx="3352800" cy="8432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ctr">
                <a:defRPr sz="2200">
                  <a:latin typeface="Futura Bold BT"/>
                  <a:ea typeface="Futura Bold BT"/>
                  <a:cs typeface="Futura Bold BT"/>
                  <a:sym typeface="Futura Bold BT"/>
                </a:defRPr>
              </a:lvl1pPr>
            </a:lstStyle>
            <a:p>
              <a:pPr/>
              <a:r>
                <a:t>Why does giving up make me weak?</a:t>
              </a:r>
            </a:p>
          </p:txBody>
        </p:sp>
      </p:grpSp>
      <p:grpSp>
        <p:nvGrpSpPr>
          <p:cNvPr id="178" name="Group"/>
          <p:cNvGrpSpPr/>
          <p:nvPr/>
        </p:nvGrpSpPr>
        <p:grpSpPr>
          <a:xfrm>
            <a:off x="6891867" y="6629599"/>
            <a:ext cx="9601201" cy="1256032"/>
            <a:chOff x="0" y="0"/>
            <a:chExt cx="9601200" cy="1256029"/>
          </a:xfrm>
        </p:grpSpPr>
        <p:sp>
          <p:nvSpPr>
            <p:cNvPr id="176" name="“Easy” No Resistance"/>
            <p:cNvSpPr txBox="1"/>
            <p:nvPr/>
          </p:nvSpPr>
          <p:spPr>
            <a:xfrm>
              <a:off x="6858000" y="438150"/>
              <a:ext cx="2743200" cy="8178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a:defRPr sz="2200">
                  <a:latin typeface="Futura Bold BT"/>
                  <a:ea typeface="Futura Bold BT"/>
                  <a:cs typeface="Futura Bold BT"/>
                  <a:sym typeface="Futura Bold BT"/>
                </a:defRPr>
              </a:pPr>
              <a:r>
                <a:t>“</a:t>
              </a:r>
              <a:r>
                <a:t>Easy</a:t>
              </a:r>
              <a:r>
                <a:t>”</a:t>
              </a:r>
              <a:br/>
              <a:r>
                <a:rPr sz="2000">
                  <a:latin typeface="Futura Medium BT"/>
                  <a:ea typeface="Futura Medium BT"/>
                  <a:cs typeface="Futura Medium BT"/>
                  <a:sym typeface="Futura Medium BT"/>
                </a:rPr>
                <a:t>No Resistance</a:t>
              </a:r>
            </a:p>
          </p:txBody>
        </p:sp>
        <p:sp>
          <p:nvSpPr>
            <p:cNvPr id="177" name="“Hard”…"/>
            <p:cNvSpPr txBox="1"/>
            <p:nvPr/>
          </p:nvSpPr>
          <p:spPr>
            <a:xfrm>
              <a:off x="0" y="0"/>
              <a:ext cx="2743200" cy="1128776"/>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a:spcBef>
                  <a:spcPts val="700"/>
                </a:spcBef>
                <a:defRPr sz="2200">
                  <a:latin typeface="Futura Bold BT"/>
                  <a:ea typeface="Futura Bold BT"/>
                  <a:cs typeface="Futura Bold BT"/>
                  <a:sym typeface="Futura Bold BT"/>
                </a:defRPr>
              </a:pPr>
              <a:r>
                <a:t>“</a:t>
              </a:r>
              <a:r>
                <a:t>Hard</a:t>
              </a:r>
              <a:r>
                <a:t>”</a:t>
              </a:r>
            </a:p>
            <a:p>
              <a:pPr algn="ctr">
                <a:spcBef>
                  <a:spcPts val="600"/>
                </a:spcBef>
                <a:defRPr sz="1800">
                  <a:latin typeface="Futura Medium BT"/>
                  <a:ea typeface="Futura Medium BT"/>
                  <a:cs typeface="Futura Medium BT"/>
                  <a:sym typeface="Futura Medium BT"/>
                </a:defRPr>
              </a:pPr>
              <a:r>
                <a:t>A Lot of</a:t>
              </a:r>
            </a:p>
            <a:p>
              <a:pPr algn="ctr">
                <a:defRPr sz="1800">
                  <a:latin typeface="Futura Medium BT"/>
                  <a:ea typeface="Futura Medium BT"/>
                  <a:cs typeface="Futura Medium BT"/>
                  <a:sym typeface="Futura Medium BT"/>
                </a:defRPr>
              </a:pPr>
              <a:r>
                <a:t> Resistance</a:t>
              </a:r>
            </a:p>
          </p:txBody>
        </p:sp>
      </p:grpSp>
      <p:sp>
        <p:nvSpPr>
          <p:cNvPr id="179" name="Line"/>
          <p:cNvSpPr/>
          <p:nvPr/>
        </p:nvSpPr>
        <p:spPr>
          <a:xfrm flipH="1" flipV="1">
            <a:off x="7882467" y="6204149"/>
            <a:ext cx="381001" cy="400052"/>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sp>
        <p:nvSpPr>
          <p:cNvPr id="180" name="Line"/>
          <p:cNvSpPr/>
          <p:nvPr/>
        </p:nvSpPr>
        <p:spPr>
          <a:xfrm flipV="1">
            <a:off x="15781867" y="7080449"/>
            <a:ext cx="609601" cy="1524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sp>
        <p:nvSpPr>
          <p:cNvPr id="181" name="Line"/>
          <p:cNvSpPr/>
          <p:nvPr/>
        </p:nvSpPr>
        <p:spPr>
          <a:xfrm>
            <a:off x="4859868" y="3410149"/>
            <a:ext cx="438151" cy="4572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grpSp>
        <p:nvGrpSpPr>
          <p:cNvPr id="187" name="Group"/>
          <p:cNvGrpSpPr/>
          <p:nvPr/>
        </p:nvGrpSpPr>
        <p:grpSpPr>
          <a:xfrm>
            <a:off x="8060267" y="2016959"/>
            <a:ext cx="4306933" cy="1889870"/>
            <a:chOff x="0" y="0"/>
            <a:chExt cx="4306932" cy="1889869"/>
          </a:xfrm>
        </p:grpSpPr>
        <p:grpSp>
          <p:nvGrpSpPr>
            <p:cNvPr id="184" name="Group"/>
            <p:cNvGrpSpPr/>
            <p:nvPr/>
          </p:nvGrpSpPr>
          <p:grpSpPr>
            <a:xfrm>
              <a:off x="0" y="-1"/>
              <a:ext cx="457200" cy="449582"/>
              <a:chOff x="0" y="0"/>
              <a:chExt cx="457200" cy="449580"/>
            </a:xfrm>
          </p:grpSpPr>
          <p:sp>
            <p:nvSpPr>
              <p:cNvPr id="182" name="Shape"/>
              <p:cNvSpPr/>
              <p:nvPr/>
            </p:nvSpPr>
            <p:spPr>
              <a:xfrm>
                <a:off x="0" y="72391"/>
                <a:ext cx="457200" cy="304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183" name="1"/>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1</a:t>
                </a:r>
              </a:p>
            </p:txBody>
          </p:sp>
        </p:grpSp>
        <p:sp>
          <p:nvSpPr>
            <p:cNvPr id="185" name="What is expected of me?"/>
            <p:cNvSpPr txBox="1"/>
            <p:nvPr/>
          </p:nvSpPr>
          <p:spPr>
            <a:xfrm>
              <a:off x="438150" y="151765"/>
              <a:ext cx="3632555" cy="5130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sz="2200">
                  <a:latin typeface="Futura Bold BT"/>
                  <a:ea typeface="Futura Bold BT"/>
                  <a:cs typeface="Futura Bold BT"/>
                  <a:sym typeface="Futura Bold BT"/>
                </a:defRPr>
              </a:lvl1pPr>
            </a:lstStyle>
            <a:p>
              <a:pPr/>
              <a:r>
                <a:t>What is expected of me?</a:t>
              </a:r>
            </a:p>
          </p:txBody>
        </p:sp>
        <p:sp>
          <p:nvSpPr>
            <p:cNvPr id="186" name="From Parents: (rules)…"/>
            <p:cNvSpPr txBox="1"/>
            <p:nvPr/>
          </p:nvSpPr>
          <p:spPr>
            <a:xfrm>
              <a:off x="866774" y="608965"/>
              <a:ext cx="3440159" cy="128090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defRPr sz="2000">
                  <a:latin typeface="Futura Bold BT"/>
                  <a:ea typeface="Futura Bold BT"/>
                  <a:cs typeface="Futura Bold BT"/>
                  <a:sym typeface="Futura Bold BT"/>
                </a:defRPr>
              </a:pPr>
              <a:r>
                <a:t>From Parents: </a:t>
              </a:r>
              <a:r>
                <a:rPr>
                  <a:latin typeface="Futura Medium BT"/>
                  <a:ea typeface="Futura Medium BT"/>
                  <a:cs typeface="Futura Medium BT"/>
                  <a:sym typeface="Futura Medium BT"/>
                </a:rPr>
                <a:t>(rules)</a:t>
              </a:r>
            </a:p>
            <a:p>
              <a:pPr>
                <a:spcBef>
                  <a:spcPts val="700"/>
                </a:spcBef>
                <a:defRPr sz="2000">
                  <a:latin typeface="Futura Bold BT"/>
                  <a:ea typeface="Futura Bold BT"/>
                  <a:cs typeface="Futura Bold BT"/>
                  <a:sym typeface="Futura Bold BT"/>
                </a:defRPr>
              </a:pPr>
              <a:r>
                <a:t>From Society: (</a:t>
              </a:r>
              <a:r>
                <a:rPr>
                  <a:latin typeface="Futura Medium BT"/>
                  <a:ea typeface="Futura Medium BT"/>
                  <a:cs typeface="Futura Medium BT"/>
                  <a:sym typeface="Futura Medium BT"/>
                </a:rPr>
                <a:t>laws)</a:t>
              </a:r>
            </a:p>
            <a:p>
              <a:pPr>
                <a:spcBef>
                  <a:spcPts val="700"/>
                </a:spcBef>
                <a:defRPr sz="2000">
                  <a:latin typeface="Futura Bold BT"/>
                  <a:ea typeface="Futura Bold BT"/>
                  <a:cs typeface="Futura Bold BT"/>
                  <a:sym typeface="Futura Bold BT"/>
                </a:defRPr>
              </a:pPr>
              <a:r>
                <a:t>For Myself: </a:t>
              </a:r>
              <a:r>
                <a:rPr>
                  <a:latin typeface="Futura Medium BT"/>
                  <a:ea typeface="Futura Medium BT"/>
                  <a:cs typeface="Futura Medium BT"/>
                  <a:sym typeface="Futura Medium BT"/>
                </a:rPr>
                <a:t>(Self Discipline)</a:t>
              </a:r>
            </a:p>
          </p:txBody>
        </p:sp>
      </p:grpSp>
      <p:sp>
        <p:nvSpPr>
          <p:cNvPr id="188" name="Line"/>
          <p:cNvSpPr/>
          <p:nvPr/>
        </p:nvSpPr>
        <p:spPr>
          <a:xfrm flipH="1">
            <a:off x="8174568" y="3041849"/>
            <a:ext cx="609601" cy="342902"/>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grpSp>
        <p:nvGrpSpPr>
          <p:cNvPr id="193" name="Group"/>
          <p:cNvGrpSpPr/>
          <p:nvPr/>
        </p:nvGrpSpPr>
        <p:grpSpPr>
          <a:xfrm>
            <a:off x="2650068" y="1356558"/>
            <a:ext cx="4114801" cy="1584581"/>
            <a:chOff x="0" y="0"/>
            <a:chExt cx="4114800" cy="1584579"/>
          </a:xfrm>
        </p:grpSpPr>
        <p:sp>
          <p:nvSpPr>
            <p:cNvPr id="189" name="Discuss Picture . . .…"/>
            <p:cNvSpPr txBox="1"/>
            <p:nvPr/>
          </p:nvSpPr>
          <p:spPr>
            <a:xfrm>
              <a:off x="304800" y="310515"/>
              <a:ext cx="3810000" cy="127406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Discuss Picture . . .</a:t>
              </a:r>
            </a:p>
            <a:p>
              <a:pPr>
                <a:spcBef>
                  <a:spcPts val="700"/>
                </a:spcBef>
                <a:defRPr sz="2200">
                  <a:latin typeface="Futura Bold BT"/>
                  <a:ea typeface="Futura Bold BT"/>
                  <a:cs typeface="Futura Bold BT"/>
                  <a:sym typeface="Futura Bold BT"/>
                </a:defRPr>
              </a:pPr>
              <a:r>
                <a:t>Why do I need resistance to become stronger?</a:t>
              </a:r>
            </a:p>
          </p:txBody>
        </p:sp>
        <p:grpSp>
          <p:nvGrpSpPr>
            <p:cNvPr id="192" name="Group"/>
            <p:cNvGrpSpPr/>
            <p:nvPr/>
          </p:nvGrpSpPr>
          <p:grpSpPr>
            <a:xfrm>
              <a:off x="0" y="-1"/>
              <a:ext cx="457200" cy="449582"/>
              <a:chOff x="0" y="0"/>
              <a:chExt cx="457200" cy="449580"/>
            </a:xfrm>
          </p:grpSpPr>
          <p:sp>
            <p:nvSpPr>
              <p:cNvPr id="190" name="Shape"/>
              <p:cNvSpPr/>
              <p:nvPr/>
            </p:nvSpPr>
            <p:spPr>
              <a:xfrm>
                <a:off x="0" y="72391"/>
                <a:ext cx="457200" cy="304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191" name="2"/>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2</a:t>
                </a:r>
              </a:p>
            </p:txBody>
          </p:sp>
        </p:grpSp>
      </p:grpSp>
      <p:grpSp>
        <p:nvGrpSpPr>
          <p:cNvPr id="198" name="Group"/>
          <p:cNvGrpSpPr/>
          <p:nvPr/>
        </p:nvGrpSpPr>
        <p:grpSpPr>
          <a:xfrm>
            <a:off x="15731067" y="4121349"/>
            <a:ext cx="4267201" cy="2213866"/>
            <a:chOff x="0" y="0"/>
            <a:chExt cx="4267200" cy="2213864"/>
          </a:xfrm>
        </p:grpSpPr>
        <p:sp>
          <p:nvSpPr>
            <p:cNvPr id="194" name="What things get me into the most trouble?"/>
            <p:cNvSpPr txBox="1"/>
            <p:nvPr/>
          </p:nvSpPr>
          <p:spPr>
            <a:xfrm>
              <a:off x="0" y="0"/>
              <a:ext cx="4267200" cy="84629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a:defRPr sz="2200">
                  <a:latin typeface="Futura Bold BT"/>
                  <a:ea typeface="Futura Bold BT"/>
                  <a:cs typeface="Futura Bold BT"/>
                  <a:sym typeface="Futura Bold BT"/>
                </a:defRPr>
              </a:lvl1pPr>
            </a:lstStyle>
            <a:p>
              <a:pPr/>
              <a:r>
                <a:t>What things get me into the most trouble?</a:t>
              </a:r>
            </a:p>
          </p:txBody>
        </p:sp>
        <p:grpSp>
          <p:nvGrpSpPr>
            <p:cNvPr id="197" name="Group"/>
            <p:cNvGrpSpPr/>
            <p:nvPr/>
          </p:nvGrpSpPr>
          <p:grpSpPr>
            <a:xfrm>
              <a:off x="762000" y="1762680"/>
              <a:ext cx="457200" cy="451185"/>
              <a:chOff x="0" y="0"/>
              <a:chExt cx="457200" cy="451184"/>
            </a:xfrm>
          </p:grpSpPr>
          <p:sp>
            <p:nvSpPr>
              <p:cNvPr id="195" name="Shape"/>
              <p:cNvSpPr/>
              <p:nvPr/>
            </p:nvSpPr>
            <p:spPr>
              <a:xfrm>
                <a:off x="0" y="72648"/>
                <a:ext cx="457200" cy="3058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196" name="3"/>
              <p:cNvSpPr txBox="1"/>
              <p:nvPr/>
            </p:nvSpPr>
            <p:spPr>
              <a:xfrm>
                <a:off x="61772" y="0"/>
                <a:ext cx="333656" cy="45118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defRPr sz="1800">
                    <a:latin typeface="Futura Medium BT"/>
                    <a:ea typeface="Futura Medium BT"/>
                    <a:cs typeface="Futura Medium BT"/>
                    <a:sym typeface="Futura Medium BT"/>
                  </a:defRPr>
                </a:lvl1pPr>
              </a:lstStyle>
              <a:p>
                <a:pPr/>
                <a:r>
                  <a:t>3</a:t>
                </a:r>
              </a:p>
            </p:txBody>
          </p:sp>
        </p:grpSp>
      </p:grpSp>
      <p:sp>
        <p:nvSpPr>
          <p:cNvPr id="199" name="Line"/>
          <p:cNvSpPr/>
          <p:nvPr/>
        </p:nvSpPr>
        <p:spPr>
          <a:xfrm>
            <a:off x="17750367" y="4959549"/>
            <a:ext cx="1" cy="4572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lift the weight ppt.png" descr="lift the weight ppt.png"/>
          <p:cNvPicPr>
            <a:picLocks noChangeAspect="1"/>
          </p:cNvPicPr>
          <p:nvPr/>
        </p:nvPicPr>
        <p:blipFill>
          <a:blip r:embed="rId2">
            <a:extLst/>
          </a:blip>
          <a:stretch>
            <a:fillRect/>
          </a:stretch>
        </p:blipFill>
        <p:spPr>
          <a:xfrm>
            <a:off x="1682905" y="70668"/>
            <a:ext cx="21018192" cy="13574664"/>
          </a:xfrm>
          <a:prstGeom prst="rect">
            <a:avLst/>
          </a:prstGeom>
          <a:ln w="12700">
            <a:miter lim="400000"/>
          </a:ln>
        </p:spPr>
      </p:pic>
      <p:grpSp>
        <p:nvGrpSpPr>
          <p:cNvPr id="204" name="Group"/>
          <p:cNvGrpSpPr/>
          <p:nvPr/>
        </p:nvGrpSpPr>
        <p:grpSpPr>
          <a:xfrm>
            <a:off x="16366067" y="6331150"/>
            <a:ext cx="3352801" cy="2462530"/>
            <a:chOff x="0" y="0"/>
            <a:chExt cx="3352800" cy="2462530"/>
          </a:xfrm>
        </p:grpSpPr>
        <p:sp>
          <p:nvSpPr>
            <p:cNvPr id="202" name="What have I given up on?"/>
            <p:cNvSpPr txBox="1"/>
            <p:nvPr/>
          </p:nvSpPr>
          <p:spPr>
            <a:xfrm>
              <a:off x="457200" y="0"/>
              <a:ext cx="2286000" cy="8432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defRPr sz="2200">
                  <a:latin typeface="Futura Bold BT"/>
                  <a:ea typeface="Futura Bold BT"/>
                  <a:cs typeface="Futura Bold BT"/>
                  <a:sym typeface="Futura Bold BT"/>
                </a:defRPr>
              </a:lvl1pPr>
            </a:lstStyle>
            <a:p>
              <a:pPr/>
              <a:r>
                <a:t>What have I given up on?</a:t>
              </a:r>
            </a:p>
          </p:txBody>
        </p:sp>
        <p:sp>
          <p:nvSpPr>
            <p:cNvPr id="203" name="Why does giving up make me weak?"/>
            <p:cNvSpPr txBox="1"/>
            <p:nvPr/>
          </p:nvSpPr>
          <p:spPr>
            <a:xfrm>
              <a:off x="0" y="1619250"/>
              <a:ext cx="3352800" cy="8432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ctr">
                <a:defRPr sz="2200">
                  <a:latin typeface="Futura Bold BT"/>
                  <a:ea typeface="Futura Bold BT"/>
                  <a:cs typeface="Futura Bold BT"/>
                  <a:sym typeface="Futura Bold BT"/>
                </a:defRPr>
              </a:lvl1pPr>
            </a:lstStyle>
            <a:p>
              <a:pPr/>
              <a:r>
                <a:t>Why does giving up make me weak?</a:t>
              </a:r>
            </a:p>
          </p:txBody>
        </p:sp>
      </p:grpSp>
      <p:grpSp>
        <p:nvGrpSpPr>
          <p:cNvPr id="207" name="Group"/>
          <p:cNvGrpSpPr/>
          <p:nvPr/>
        </p:nvGrpSpPr>
        <p:grpSpPr>
          <a:xfrm>
            <a:off x="6891867" y="6629599"/>
            <a:ext cx="9601201" cy="1256032"/>
            <a:chOff x="0" y="0"/>
            <a:chExt cx="9601200" cy="1256029"/>
          </a:xfrm>
        </p:grpSpPr>
        <p:sp>
          <p:nvSpPr>
            <p:cNvPr id="205" name="“Easy” No Resistance"/>
            <p:cNvSpPr txBox="1"/>
            <p:nvPr/>
          </p:nvSpPr>
          <p:spPr>
            <a:xfrm>
              <a:off x="6858000" y="438150"/>
              <a:ext cx="2743200" cy="8178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a:defRPr sz="2200">
                  <a:latin typeface="Futura Bold BT"/>
                  <a:ea typeface="Futura Bold BT"/>
                  <a:cs typeface="Futura Bold BT"/>
                  <a:sym typeface="Futura Bold BT"/>
                </a:defRPr>
              </a:pPr>
              <a:r>
                <a:t>“</a:t>
              </a:r>
              <a:r>
                <a:t>Easy</a:t>
              </a:r>
              <a:r>
                <a:t>”</a:t>
              </a:r>
              <a:br/>
              <a:r>
                <a:rPr sz="2000">
                  <a:latin typeface="Futura Medium BT"/>
                  <a:ea typeface="Futura Medium BT"/>
                  <a:cs typeface="Futura Medium BT"/>
                  <a:sym typeface="Futura Medium BT"/>
                </a:rPr>
                <a:t>No Resistance</a:t>
              </a:r>
            </a:p>
          </p:txBody>
        </p:sp>
        <p:sp>
          <p:nvSpPr>
            <p:cNvPr id="206" name="“Hard”…"/>
            <p:cNvSpPr txBox="1"/>
            <p:nvPr/>
          </p:nvSpPr>
          <p:spPr>
            <a:xfrm>
              <a:off x="0" y="0"/>
              <a:ext cx="2743200" cy="1128776"/>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a:spcBef>
                  <a:spcPts val="700"/>
                </a:spcBef>
                <a:defRPr sz="2200">
                  <a:latin typeface="Futura Bold BT"/>
                  <a:ea typeface="Futura Bold BT"/>
                  <a:cs typeface="Futura Bold BT"/>
                  <a:sym typeface="Futura Bold BT"/>
                </a:defRPr>
              </a:pPr>
              <a:r>
                <a:t>“</a:t>
              </a:r>
              <a:r>
                <a:t>Hard</a:t>
              </a:r>
              <a:r>
                <a:t>”</a:t>
              </a:r>
            </a:p>
            <a:p>
              <a:pPr algn="ctr">
                <a:spcBef>
                  <a:spcPts val="600"/>
                </a:spcBef>
                <a:defRPr sz="1800">
                  <a:latin typeface="Futura Medium BT"/>
                  <a:ea typeface="Futura Medium BT"/>
                  <a:cs typeface="Futura Medium BT"/>
                  <a:sym typeface="Futura Medium BT"/>
                </a:defRPr>
              </a:pPr>
              <a:r>
                <a:t>A Lot of</a:t>
              </a:r>
            </a:p>
            <a:p>
              <a:pPr algn="ctr">
                <a:defRPr sz="1800">
                  <a:latin typeface="Futura Medium BT"/>
                  <a:ea typeface="Futura Medium BT"/>
                  <a:cs typeface="Futura Medium BT"/>
                  <a:sym typeface="Futura Medium BT"/>
                </a:defRPr>
              </a:pPr>
              <a:r>
                <a:t> Resistance</a:t>
              </a:r>
            </a:p>
          </p:txBody>
        </p:sp>
      </p:grpSp>
      <p:sp>
        <p:nvSpPr>
          <p:cNvPr id="208" name="Line"/>
          <p:cNvSpPr/>
          <p:nvPr/>
        </p:nvSpPr>
        <p:spPr>
          <a:xfrm flipH="1" flipV="1">
            <a:off x="7882467" y="6204149"/>
            <a:ext cx="381001" cy="400052"/>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sp>
        <p:nvSpPr>
          <p:cNvPr id="209" name="Line"/>
          <p:cNvSpPr/>
          <p:nvPr/>
        </p:nvSpPr>
        <p:spPr>
          <a:xfrm flipV="1">
            <a:off x="15781867" y="7080449"/>
            <a:ext cx="609601" cy="1524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sp>
        <p:nvSpPr>
          <p:cNvPr id="210" name="Line"/>
          <p:cNvSpPr/>
          <p:nvPr/>
        </p:nvSpPr>
        <p:spPr>
          <a:xfrm>
            <a:off x="4859868" y="3410149"/>
            <a:ext cx="438151" cy="4572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grpSp>
        <p:nvGrpSpPr>
          <p:cNvPr id="216" name="Group"/>
          <p:cNvGrpSpPr/>
          <p:nvPr/>
        </p:nvGrpSpPr>
        <p:grpSpPr>
          <a:xfrm>
            <a:off x="8060267" y="2016959"/>
            <a:ext cx="4306933" cy="1889870"/>
            <a:chOff x="0" y="0"/>
            <a:chExt cx="4306932" cy="1889869"/>
          </a:xfrm>
        </p:grpSpPr>
        <p:grpSp>
          <p:nvGrpSpPr>
            <p:cNvPr id="213" name="Group"/>
            <p:cNvGrpSpPr/>
            <p:nvPr/>
          </p:nvGrpSpPr>
          <p:grpSpPr>
            <a:xfrm>
              <a:off x="0" y="-1"/>
              <a:ext cx="457200" cy="449582"/>
              <a:chOff x="0" y="0"/>
              <a:chExt cx="457200" cy="449580"/>
            </a:xfrm>
          </p:grpSpPr>
          <p:sp>
            <p:nvSpPr>
              <p:cNvPr id="211" name="Shape"/>
              <p:cNvSpPr/>
              <p:nvPr/>
            </p:nvSpPr>
            <p:spPr>
              <a:xfrm>
                <a:off x="0" y="72391"/>
                <a:ext cx="457200" cy="304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212" name="1"/>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1</a:t>
                </a:r>
              </a:p>
            </p:txBody>
          </p:sp>
        </p:grpSp>
        <p:sp>
          <p:nvSpPr>
            <p:cNvPr id="214" name="What is expected of me?"/>
            <p:cNvSpPr txBox="1"/>
            <p:nvPr/>
          </p:nvSpPr>
          <p:spPr>
            <a:xfrm>
              <a:off x="438150" y="151765"/>
              <a:ext cx="3632555" cy="5130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sz="2200">
                  <a:latin typeface="Futura Bold BT"/>
                  <a:ea typeface="Futura Bold BT"/>
                  <a:cs typeface="Futura Bold BT"/>
                  <a:sym typeface="Futura Bold BT"/>
                </a:defRPr>
              </a:lvl1pPr>
            </a:lstStyle>
            <a:p>
              <a:pPr/>
              <a:r>
                <a:t>What is expected of me?</a:t>
              </a:r>
            </a:p>
          </p:txBody>
        </p:sp>
        <p:sp>
          <p:nvSpPr>
            <p:cNvPr id="215" name="From Parents: (rules)…"/>
            <p:cNvSpPr txBox="1"/>
            <p:nvPr/>
          </p:nvSpPr>
          <p:spPr>
            <a:xfrm>
              <a:off x="866774" y="608965"/>
              <a:ext cx="3440159" cy="128090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defRPr sz="2000">
                  <a:latin typeface="Futura Bold BT"/>
                  <a:ea typeface="Futura Bold BT"/>
                  <a:cs typeface="Futura Bold BT"/>
                  <a:sym typeface="Futura Bold BT"/>
                </a:defRPr>
              </a:pPr>
              <a:r>
                <a:t>From Parents: </a:t>
              </a:r>
              <a:r>
                <a:rPr>
                  <a:latin typeface="Futura Medium BT"/>
                  <a:ea typeface="Futura Medium BT"/>
                  <a:cs typeface="Futura Medium BT"/>
                  <a:sym typeface="Futura Medium BT"/>
                </a:rPr>
                <a:t>(rules)</a:t>
              </a:r>
            </a:p>
            <a:p>
              <a:pPr>
                <a:spcBef>
                  <a:spcPts val="700"/>
                </a:spcBef>
                <a:defRPr sz="2000">
                  <a:latin typeface="Futura Bold BT"/>
                  <a:ea typeface="Futura Bold BT"/>
                  <a:cs typeface="Futura Bold BT"/>
                  <a:sym typeface="Futura Bold BT"/>
                </a:defRPr>
              </a:pPr>
              <a:r>
                <a:t>From Society: (</a:t>
              </a:r>
              <a:r>
                <a:rPr>
                  <a:latin typeface="Futura Medium BT"/>
                  <a:ea typeface="Futura Medium BT"/>
                  <a:cs typeface="Futura Medium BT"/>
                  <a:sym typeface="Futura Medium BT"/>
                </a:rPr>
                <a:t>laws)</a:t>
              </a:r>
            </a:p>
            <a:p>
              <a:pPr>
                <a:spcBef>
                  <a:spcPts val="700"/>
                </a:spcBef>
                <a:defRPr sz="2000">
                  <a:latin typeface="Futura Bold BT"/>
                  <a:ea typeface="Futura Bold BT"/>
                  <a:cs typeface="Futura Bold BT"/>
                  <a:sym typeface="Futura Bold BT"/>
                </a:defRPr>
              </a:pPr>
              <a:r>
                <a:t>For Myself: </a:t>
              </a:r>
              <a:r>
                <a:rPr>
                  <a:latin typeface="Futura Medium BT"/>
                  <a:ea typeface="Futura Medium BT"/>
                  <a:cs typeface="Futura Medium BT"/>
                  <a:sym typeface="Futura Medium BT"/>
                </a:rPr>
                <a:t>(Self Discipline)</a:t>
              </a:r>
            </a:p>
          </p:txBody>
        </p:sp>
      </p:grpSp>
      <p:sp>
        <p:nvSpPr>
          <p:cNvPr id="217" name="Line"/>
          <p:cNvSpPr/>
          <p:nvPr/>
        </p:nvSpPr>
        <p:spPr>
          <a:xfrm flipH="1">
            <a:off x="8174568" y="3041849"/>
            <a:ext cx="609601" cy="342902"/>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grpSp>
        <p:nvGrpSpPr>
          <p:cNvPr id="222" name="Group"/>
          <p:cNvGrpSpPr/>
          <p:nvPr/>
        </p:nvGrpSpPr>
        <p:grpSpPr>
          <a:xfrm>
            <a:off x="2650068" y="1356558"/>
            <a:ext cx="4114801" cy="1584581"/>
            <a:chOff x="0" y="0"/>
            <a:chExt cx="4114800" cy="1584579"/>
          </a:xfrm>
        </p:grpSpPr>
        <p:sp>
          <p:nvSpPr>
            <p:cNvPr id="218" name="Discuss Picture . . .…"/>
            <p:cNvSpPr txBox="1"/>
            <p:nvPr/>
          </p:nvSpPr>
          <p:spPr>
            <a:xfrm>
              <a:off x="304800" y="310515"/>
              <a:ext cx="3810000" cy="127406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Discuss Picture . . .</a:t>
              </a:r>
            </a:p>
            <a:p>
              <a:pPr>
                <a:spcBef>
                  <a:spcPts val="700"/>
                </a:spcBef>
                <a:defRPr sz="2200">
                  <a:latin typeface="Futura Bold BT"/>
                  <a:ea typeface="Futura Bold BT"/>
                  <a:cs typeface="Futura Bold BT"/>
                  <a:sym typeface="Futura Bold BT"/>
                </a:defRPr>
              </a:pPr>
              <a:r>
                <a:t>Why do I need resistance to become stronger?</a:t>
              </a:r>
            </a:p>
          </p:txBody>
        </p:sp>
        <p:grpSp>
          <p:nvGrpSpPr>
            <p:cNvPr id="221" name="Group"/>
            <p:cNvGrpSpPr/>
            <p:nvPr/>
          </p:nvGrpSpPr>
          <p:grpSpPr>
            <a:xfrm>
              <a:off x="0" y="-1"/>
              <a:ext cx="457200" cy="449582"/>
              <a:chOff x="0" y="0"/>
              <a:chExt cx="457200" cy="449580"/>
            </a:xfrm>
          </p:grpSpPr>
          <p:sp>
            <p:nvSpPr>
              <p:cNvPr id="219" name="Shape"/>
              <p:cNvSpPr/>
              <p:nvPr/>
            </p:nvSpPr>
            <p:spPr>
              <a:xfrm>
                <a:off x="0" y="72391"/>
                <a:ext cx="457200" cy="304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220" name="2"/>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2</a:t>
                </a:r>
              </a:p>
            </p:txBody>
          </p:sp>
        </p:grpSp>
      </p:grpSp>
      <p:grpSp>
        <p:nvGrpSpPr>
          <p:cNvPr id="227" name="Group"/>
          <p:cNvGrpSpPr/>
          <p:nvPr/>
        </p:nvGrpSpPr>
        <p:grpSpPr>
          <a:xfrm>
            <a:off x="15731067" y="4121349"/>
            <a:ext cx="4267201" cy="2213866"/>
            <a:chOff x="0" y="0"/>
            <a:chExt cx="4267200" cy="2213864"/>
          </a:xfrm>
        </p:grpSpPr>
        <p:sp>
          <p:nvSpPr>
            <p:cNvPr id="223" name="What things get me into the most trouble?"/>
            <p:cNvSpPr txBox="1"/>
            <p:nvPr/>
          </p:nvSpPr>
          <p:spPr>
            <a:xfrm>
              <a:off x="0" y="0"/>
              <a:ext cx="4267200" cy="84629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a:defRPr sz="2200">
                  <a:latin typeface="Futura Bold BT"/>
                  <a:ea typeface="Futura Bold BT"/>
                  <a:cs typeface="Futura Bold BT"/>
                  <a:sym typeface="Futura Bold BT"/>
                </a:defRPr>
              </a:lvl1pPr>
            </a:lstStyle>
            <a:p>
              <a:pPr/>
              <a:r>
                <a:t>What things get me into the most trouble?</a:t>
              </a:r>
            </a:p>
          </p:txBody>
        </p:sp>
        <p:grpSp>
          <p:nvGrpSpPr>
            <p:cNvPr id="226" name="Group"/>
            <p:cNvGrpSpPr/>
            <p:nvPr/>
          </p:nvGrpSpPr>
          <p:grpSpPr>
            <a:xfrm>
              <a:off x="762000" y="1762680"/>
              <a:ext cx="457200" cy="451185"/>
              <a:chOff x="0" y="0"/>
              <a:chExt cx="457200" cy="451184"/>
            </a:xfrm>
          </p:grpSpPr>
          <p:sp>
            <p:nvSpPr>
              <p:cNvPr id="224" name="Shape"/>
              <p:cNvSpPr/>
              <p:nvPr/>
            </p:nvSpPr>
            <p:spPr>
              <a:xfrm>
                <a:off x="0" y="72648"/>
                <a:ext cx="457200" cy="3058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225" name="3"/>
              <p:cNvSpPr txBox="1"/>
              <p:nvPr/>
            </p:nvSpPr>
            <p:spPr>
              <a:xfrm>
                <a:off x="61772" y="0"/>
                <a:ext cx="333656" cy="45118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defRPr sz="1800">
                    <a:latin typeface="Futura Medium BT"/>
                    <a:ea typeface="Futura Medium BT"/>
                    <a:cs typeface="Futura Medium BT"/>
                    <a:sym typeface="Futura Medium BT"/>
                  </a:defRPr>
                </a:lvl1pPr>
              </a:lstStyle>
              <a:p>
                <a:pPr/>
                <a:r>
                  <a:t>3</a:t>
                </a:r>
              </a:p>
            </p:txBody>
          </p:sp>
        </p:grpSp>
      </p:grpSp>
      <p:grpSp>
        <p:nvGrpSpPr>
          <p:cNvPr id="233" name="Group"/>
          <p:cNvGrpSpPr/>
          <p:nvPr/>
        </p:nvGrpSpPr>
        <p:grpSpPr>
          <a:xfrm>
            <a:off x="2700868" y="7804349"/>
            <a:ext cx="5486401" cy="2875281"/>
            <a:chOff x="0" y="0"/>
            <a:chExt cx="5486400" cy="2875279"/>
          </a:xfrm>
        </p:grpSpPr>
        <p:sp>
          <p:nvSpPr>
            <p:cNvPr id="228" name="What are three things that I put most of my Time and Effort into?"/>
            <p:cNvSpPr txBox="1"/>
            <p:nvPr/>
          </p:nvSpPr>
          <p:spPr>
            <a:xfrm>
              <a:off x="457200" y="0"/>
              <a:ext cx="3962400" cy="11734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What are three things that I put most of my </a:t>
              </a:r>
              <a:r>
                <a:rPr>
                  <a:solidFill>
                    <a:srgbClr val="FF2600"/>
                  </a:solidFill>
                </a:rPr>
                <a:t>Time</a:t>
              </a:r>
              <a:r>
                <a:t> and </a:t>
              </a:r>
              <a:r>
                <a:rPr>
                  <a:solidFill>
                    <a:srgbClr val="FF2600"/>
                  </a:solidFill>
                </a:rPr>
                <a:t>Effort </a:t>
              </a:r>
              <a:r>
                <a:t>into?</a:t>
              </a:r>
            </a:p>
          </p:txBody>
        </p:sp>
        <p:sp>
          <p:nvSpPr>
            <p:cNvPr id="229" name="1.…"/>
            <p:cNvSpPr txBox="1"/>
            <p:nvPr/>
          </p:nvSpPr>
          <p:spPr>
            <a:xfrm>
              <a:off x="762000" y="1041400"/>
              <a:ext cx="4724400" cy="18338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1.</a:t>
              </a:r>
            </a:p>
            <a:p>
              <a:pPr>
                <a:defRPr sz="2200">
                  <a:latin typeface="Futura Bold BT"/>
                  <a:ea typeface="Futura Bold BT"/>
                  <a:cs typeface="Futura Bold BT"/>
                  <a:sym typeface="Futura Bold BT"/>
                </a:defRPr>
              </a:pPr>
            </a:p>
            <a:p>
              <a:pPr>
                <a:defRPr sz="2200">
                  <a:latin typeface="Futura Bold BT"/>
                  <a:ea typeface="Futura Bold BT"/>
                  <a:cs typeface="Futura Bold BT"/>
                  <a:sym typeface="Futura Bold BT"/>
                </a:defRPr>
              </a:pPr>
              <a:r>
                <a:t>2.</a:t>
              </a:r>
            </a:p>
            <a:p>
              <a:pPr>
                <a:defRPr sz="2200">
                  <a:latin typeface="Futura Bold BT"/>
                  <a:ea typeface="Futura Bold BT"/>
                  <a:cs typeface="Futura Bold BT"/>
                  <a:sym typeface="Futura Bold BT"/>
                </a:defRPr>
              </a:pPr>
            </a:p>
            <a:p>
              <a:pPr>
                <a:defRPr sz="2200">
                  <a:latin typeface="Futura Bold BT"/>
                  <a:ea typeface="Futura Bold BT"/>
                  <a:cs typeface="Futura Bold BT"/>
                  <a:sym typeface="Futura Bold BT"/>
                </a:defRPr>
              </a:pPr>
              <a:r>
                <a:t>3.</a:t>
              </a:r>
            </a:p>
          </p:txBody>
        </p:sp>
        <p:grpSp>
          <p:nvGrpSpPr>
            <p:cNvPr id="232" name="Group"/>
            <p:cNvGrpSpPr/>
            <p:nvPr/>
          </p:nvGrpSpPr>
          <p:grpSpPr>
            <a:xfrm>
              <a:off x="0" y="54610"/>
              <a:ext cx="457200" cy="449581"/>
              <a:chOff x="0" y="0"/>
              <a:chExt cx="457200" cy="449580"/>
            </a:xfrm>
          </p:grpSpPr>
          <p:sp>
            <p:nvSpPr>
              <p:cNvPr id="230" name="Shape"/>
              <p:cNvSpPr/>
              <p:nvPr/>
            </p:nvSpPr>
            <p:spPr>
              <a:xfrm>
                <a:off x="0" y="72389"/>
                <a:ext cx="457200" cy="30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231" name="4"/>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4</a:t>
                </a:r>
              </a:p>
            </p:txBody>
          </p:sp>
        </p:grpSp>
      </p:grpSp>
      <p:sp>
        <p:nvSpPr>
          <p:cNvPr id="234" name="Line"/>
          <p:cNvSpPr/>
          <p:nvPr/>
        </p:nvSpPr>
        <p:spPr>
          <a:xfrm>
            <a:off x="17750367" y="4959549"/>
            <a:ext cx="1" cy="4572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lift the weight ppt.png" descr="lift the weight ppt.png"/>
          <p:cNvPicPr>
            <a:picLocks noChangeAspect="1"/>
          </p:cNvPicPr>
          <p:nvPr/>
        </p:nvPicPr>
        <p:blipFill>
          <a:blip r:embed="rId2">
            <a:extLst/>
          </a:blip>
          <a:stretch>
            <a:fillRect/>
          </a:stretch>
        </p:blipFill>
        <p:spPr>
          <a:xfrm>
            <a:off x="1682905" y="70668"/>
            <a:ext cx="21018192" cy="13574664"/>
          </a:xfrm>
          <a:prstGeom prst="rect">
            <a:avLst/>
          </a:prstGeom>
          <a:ln w="12700">
            <a:miter lim="400000"/>
          </a:ln>
        </p:spPr>
      </p:pic>
      <p:grpSp>
        <p:nvGrpSpPr>
          <p:cNvPr id="239" name="Group"/>
          <p:cNvGrpSpPr/>
          <p:nvPr/>
        </p:nvGrpSpPr>
        <p:grpSpPr>
          <a:xfrm>
            <a:off x="16366067" y="6331150"/>
            <a:ext cx="3352801" cy="2462530"/>
            <a:chOff x="0" y="0"/>
            <a:chExt cx="3352800" cy="2462530"/>
          </a:xfrm>
        </p:grpSpPr>
        <p:sp>
          <p:nvSpPr>
            <p:cNvPr id="237" name="What have I given up on?"/>
            <p:cNvSpPr txBox="1"/>
            <p:nvPr/>
          </p:nvSpPr>
          <p:spPr>
            <a:xfrm>
              <a:off x="457200" y="0"/>
              <a:ext cx="2286000" cy="8432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defRPr sz="2200">
                  <a:latin typeface="Futura Bold BT"/>
                  <a:ea typeface="Futura Bold BT"/>
                  <a:cs typeface="Futura Bold BT"/>
                  <a:sym typeface="Futura Bold BT"/>
                </a:defRPr>
              </a:lvl1pPr>
            </a:lstStyle>
            <a:p>
              <a:pPr/>
              <a:r>
                <a:t>What have I given up on?</a:t>
              </a:r>
            </a:p>
          </p:txBody>
        </p:sp>
        <p:sp>
          <p:nvSpPr>
            <p:cNvPr id="238" name="Why does giving up make me weak?"/>
            <p:cNvSpPr txBox="1"/>
            <p:nvPr/>
          </p:nvSpPr>
          <p:spPr>
            <a:xfrm>
              <a:off x="0" y="1619250"/>
              <a:ext cx="3352800" cy="8432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ctr">
                <a:defRPr sz="2200">
                  <a:latin typeface="Futura Bold BT"/>
                  <a:ea typeface="Futura Bold BT"/>
                  <a:cs typeface="Futura Bold BT"/>
                  <a:sym typeface="Futura Bold BT"/>
                </a:defRPr>
              </a:lvl1pPr>
            </a:lstStyle>
            <a:p>
              <a:pPr/>
              <a:r>
                <a:t>Why does giving up make me weak?</a:t>
              </a:r>
            </a:p>
          </p:txBody>
        </p:sp>
      </p:grpSp>
      <p:grpSp>
        <p:nvGrpSpPr>
          <p:cNvPr id="244" name="Group"/>
          <p:cNvGrpSpPr/>
          <p:nvPr/>
        </p:nvGrpSpPr>
        <p:grpSpPr>
          <a:xfrm>
            <a:off x="3488268" y="11360349"/>
            <a:ext cx="11506201" cy="1268731"/>
            <a:chOff x="0" y="0"/>
            <a:chExt cx="11506200" cy="1268730"/>
          </a:xfrm>
        </p:grpSpPr>
        <p:sp>
          <p:nvSpPr>
            <p:cNvPr id="240" name="Do any of these things…"/>
            <p:cNvSpPr txBox="1"/>
            <p:nvPr/>
          </p:nvSpPr>
          <p:spPr>
            <a:xfrm>
              <a:off x="0" y="0"/>
              <a:ext cx="4267200" cy="11734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Do any of these things</a:t>
              </a:r>
            </a:p>
            <a:p>
              <a:pPr>
                <a:defRPr sz="2200">
                  <a:latin typeface="Futura Bold BT"/>
                  <a:ea typeface="Futura Bold BT"/>
                  <a:cs typeface="Futura Bold BT"/>
                  <a:sym typeface="Futura Bold BT"/>
                </a:defRPr>
              </a:pPr>
              <a:r>
                <a:t>give you Opportunity,</a:t>
              </a:r>
            </a:p>
            <a:p>
              <a:pPr>
                <a:defRPr sz="2200">
                  <a:latin typeface="Futura Bold BT"/>
                  <a:ea typeface="Futura Bold BT"/>
                  <a:cs typeface="Futura Bold BT"/>
                  <a:sym typeface="Futura Bold BT"/>
                </a:defRPr>
              </a:pPr>
              <a:r>
                <a:t>Freedom, and Self-Respect?</a:t>
              </a:r>
            </a:p>
          </p:txBody>
        </p:sp>
        <p:sp>
          <p:nvSpPr>
            <p:cNvPr id="241" name="If YES keep lifting . . . If NO, create a new workout"/>
            <p:cNvSpPr txBox="1"/>
            <p:nvPr/>
          </p:nvSpPr>
          <p:spPr>
            <a:xfrm>
              <a:off x="4495800" y="781050"/>
              <a:ext cx="7010400" cy="4876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a:defRPr sz="2000">
                  <a:latin typeface="Futura Bold BT"/>
                  <a:ea typeface="Futura Bold BT"/>
                  <a:cs typeface="Futura Bold BT"/>
                  <a:sym typeface="Futura Bold BT"/>
                </a:defRPr>
              </a:pPr>
              <a:r>
                <a:t>If </a:t>
              </a:r>
              <a:r>
                <a:rPr u="sng">
                  <a:solidFill>
                    <a:srgbClr val="FF2600"/>
                  </a:solidFill>
                </a:rPr>
                <a:t>YES</a:t>
              </a:r>
              <a:r>
                <a:t> keep lifting . . . If </a:t>
              </a:r>
              <a:r>
                <a:rPr u="sng">
                  <a:solidFill>
                    <a:srgbClr val="FF2600"/>
                  </a:solidFill>
                </a:rPr>
                <a:t>NO,</a:t>
              </a:r>
              <a:r>
                <a:t> create a new workout</a:t>
              </a:r>
            </a:p>
          </p:txBody>
        </p:sp>
        <p:sp>
          <p:nvSpPr>
            <p:cNvPr id="242" name="Line"/>
            <p:cNvSpPr/>
            <p:nvPr/>
          </p:nvSpPr>
          <p:spPr>
            <a:xfrm>
              <a:off x="4171950" y="1009650"/>
              <a:ext cx="666750" cy="0"/>
            </a:xfrm>
            <a:prstGeom prst="line">
              <a:avLst/>
            </a:prstGeom>
            <a:noFill/>
            <a:ln w="76200" cap="flat">
              <a:solidFill>
                <a:srgbClr val="000000"/>
              </a:solidFill>
              <a:prstDash val="solid"/>
              <a:round/>
              <a:tailEnd type="triangle" w="med" len="med"/>
            </a:ln>
            <a:effectLst/>
          </p:spPr>
          <p:txBody>
            <a:bodyPr wrap="square" lIns="0" tIns="0" rIns="0" bIns="0" numCol="1" anchor="t">
              <a:noAutofit/>
            </a:bodyPr>
            <a:lstStyle/>
            <a:p>
              <a:pPr defTabSz="457200">
                <a:defRPr sz="1200">
                  <a:latin typeface="+mj-lt"/>
                  <a:ea typeface="+mj-ea"/>
                  <a:cs typeface="+mj-cs"/>
                  <a:sym typeface="Helvetica"/>
                </a:defRPr>
              </a:pPr>
            </a:p>
          </p:txBody>
        </p:sp>
        <p:sp>
          <p:nvSpPr>
            <p:cNvPr id="243" name="Line"/>
            <p:cNvSpPr/>
            <p:nvPr/>
          </p:nvSpPr>
          <p:spPr>
            <a:xfrm flipV="1">
              <a:off x="10744200" y="304799"/>
              <a:ext cx="323851" cy="476252"/>
            </a:xfrm>
            <a:prstGeom prst="line">
              <a:avLst/>
            </a:prstGeom>
            <a:noFill/>
            <a:ln w="76200" cap="flat">
              <a:solidFill>
                <a:srgbClr val="000000"/>
              </a:solidFill>
              <a:prstDash val="solid"/>
              <a:round/>
              <a:tailEnd type="triangle" w="med" len="med"/>
            </a:ln>
            <a:effectLst/>
          </p:spPr>
          <p:txBody>
            <a:bodyPr wrap="square" lIns="0" tIns="0" rIns="0" bIns="0" numCol="1" anchor="t">
              <a:noAutofit/>
            </a:bodyPr>
            <a:lstStyle/>
            <a:p>
              <a:pPr defTabSz="457200">
                <a:defRPr sz="1200">
                  <a:latin typeface="+mj-lt"/>
                  <a:ea typeface="+mj-ea"/>
                  <a:cs typeface="+mj-cs"/>
                  <a:sym typeface="Helvetica"/>
                </a:defRPr>
              </a:pPr>
            </a:p>
          </p:txBody>
        </p:sp>
      </p:grpSp>
      <p:grpSp>
        <p:nvGrpSpPr>
          <p:cNvPr id="247" name="Group"/>
          <p:cNvGrpSpPr/>
          <p:nvPr/>
        </p:nvGrpSpPr>
        <p:grpSpPr>
          <a:xfrm>
            <a:off x="6891867" y="6629599"/>
            <a:ext cx="9601201" cy="1256032"/>
            <a:chOff x="0" y="0"/>
            <a:chExt cx="9601200" cy="1256029"/>
          </a:xfrm>
        </p:grpSpPr>
        <p:sp>
          <p:nvSpPr>
            <p:cNvPr id="245" name="“Easy” No Resistance"/>
            <p:cNvSpPr txBox="1"/>
            <p:nvPr/>
          </p:nvSpPr>
          <p:spPr>
            <a:xfrm>
              <a:off x="6858000" y="438150"/>
              <a:ext cx="2743200" cy="8178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a:defRPr sz="2200">
                  <a:latin typeface="Futura Bold BT"/>
                  <a:ea typeface="Futura Bold BT"/>
                  <a:cs typeface="Futura Bold BT"/>
                  <a:sym typeface="Futura Bold BT"/>
                </a:defRPr>
              </a:pPr>
              <a:r>
                <a:t>“</a:t>
              </a:r>
              <a:r>
                <a:t>Easy</a:t>
              </a:r>
              <a:r>
                <a:t>”</a:t>
              </a:r>
              <a:br/>
              <a:r>
                <a:rPr sz="2000">
                  <a:latin typeface="Futura Medium BT"/>
                  <a:ea typeface="Futura Medium BT"/>
                  <a:cs typeface="Futura Medium BT"/>
                  <a:sym typeface="Futura Medium BT"/>
                </a:rPr>
                <a:t>No Resistance</a:t>
              </a:r>
            </a:p>
          </p:txBody>
        </p:sp>
        <p:sp>
          <p:nvSpPr>
            <p:cNvPr id="246" name="“Hard”…"/>
            <p:cNvSpPr txBox="1"/>
            <p:nvPr/>
          </p:nvSpPr>
          <p:spPr>
            <a:xfrm>
              <a:off x="0" y="0"/>
              <a:ext cx="2743200" cy="1128776"/>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a:spcBef>
                  <a:spcPts val="700"/>
                </a:spcBef>
                <a:defRPr sz="2200">
                  <a:latin typeface="Futura Bold BT"/>
                  <a:ea typeface="Futura Bold BT"/>
                  <a:cs typeface="Futura Bold BT"/>
                  <a:sym typeface="Futura Bold BT"/>
                </a:defRPr>
              </a:pPr>
              <a:r>
                <a:t>“</a:t>
              </a:r>
              <a:r>
                <a:t>Hard</a:t>
              </a:r>
              <a:r>
                <a:t>”</a:t>
              </a:r>
            </a:p>
            <a:p>
              <a:pPr algn="ctr">
                <a:spcBef>
                  <a:spcPts val="600"/>
                </a:spcBef>
                <a:defRPr sz="1800">
                  <a:latin typeface="Futura Medium BT"/>
                  <a:ea typeface="Futura Medium BT"/>
                  <a:cs typeface="Futura Medium BT"/>
                  <a:sym typeface="Futura Medium BT"/>
                </a:defRPr>
              </a:pPr>
              <a:r>
                <a:t>A Lot of</a:t>
              </a:r>
            </a:p>
            <a:p>
              <a:pPr algn="ctr">
                <a:defRPr sz="1800">
                  <a:latin typeface="Futura Medium BT"/>
                  <a:ea typeface="Futura Medium BT"/>
                  <a:cs typeface="Futura Medium BT"/>
                  <a:sym typeface="Futura Medium BT"/>
                </a:defRPr>
              </a:pPr>
              <a:r>
                <a:t> Resistance</a:t>
              </a:r>
            </a:p>
          </p:txBody>
        </p:sp>
      </p:grpSp>
      <p:sp>
        <p:nvSpPr>
          <p:cNvPr id="248" name="Line"/>
          <p:cNvSpPr/>
          <p:nvPr/>
        </p:nvSpPr>
        <p:spPr>
          <a:xfrm flipH="1" flipV="1">
            <a:off x="7882467" y="6204149"/>
            <a:ext cx="381001" cy="400052"/>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sp>
        <p:nvSpPr>
          <p:cNvPr id="249" name="Line"/>
          <p:cNvSpPr/>
          <p:nvPr/>
        </p:nvSpPr>
        <p:spPr>
          <a:xfrm flipV="1">
            <a:off x="15781867" y="7080449"/>
            <a:ext cx="609601" cy="1524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sp>
        <p:nvSpPr>
          <p:cNvPr id="250" name="Line"/>
          <p:cNvSpPr/>
          <p:nvPr/>
        </p:nvSpPr>
        <p:spPr>
          <a:xfrm>
            <a:off x="4859868" y="3410149"/>
            <a:ext cx="438151" cy="4572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grpSp>
        <p:nvGrpSpPr>
          <p:cNvPr id="256" name="Group"/>
          <p:cNvGrpSpPr/>
          <p:nvPr/>
        </p:nvGrpSpPr>
        <p:grpSpPr>
          <a:xfrm>
            <a:off x="8060267" y="2016959"/>
            <a:ext cx="4306933" cy="1889870"/>
            <a:chOff x="0" y="0"/>
            <a:chExt cx="4306932" cy="1889869"/>
          </a:xfrm>
        </p:grpSpPr>
        <p:grpSp>
          <p:nvGrpSpPr>
            <p:cNvPr id="253" name="Group"/>
            <p:cNvGrpSpPr/>
            <p:nvPr/>
          </p:nvGrpSpPr>
          <p:grpSpPr>
            <a:xfrm>
              <a:off x="0" y="-1"/>
              <a:ext cx="457200" cy="449582"/>
              <a:chOff x="0" y="0"/>
              <a:chExt cx="457200" cy="449580"/>
            </a:xfrm>
          </p:grpSpPr>
          <p:sp>
            <p:nvSpPr>
              <p:cNvPr id="251" name="Shape"/>
              <p:cNvSpPr/>
              <p:nvPr/>
            </p:nvSpPr>
            <p:spPr>
              <a:xfrm>
                <a:off x="0" y="72391"/>
                <a:ext cx="457200" cy="304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252" name="1"/>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1</a:t>
                </a:r>
              </a:p>
            </p:txBody>
          </p:sp>
        </p:grpSp>
        <p:sp>
          <p:nvSpPr>
            <p:cNvPr id="254" name="What is expected of me?"/>
            <p:cNvSpPr txBox="1"/>
            <p:nvPr/>
          </p:nvSpPr>
          <p:spPr>
            <a:xfrm>
              <a:off x="438150" y="151765"/>
              <a:ext cx="3632555" cy="5130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sz="2200">
                  <a:latin typeface="Futura Bold BT"/>
                  <a:ea typeface="Futura Bold BT"/>
                  <a:cs typeface="Futura Bold BT"/>
                  <a:sym typeface="Futura Bold BT"/>
                </a:defRPr>
              </a:lvl1pPr>
            </a:lstStyle>
            <a:p>
              <a:pPr/>
              <a:r>
                <a:t>What is expected of me?</a:t>
              </a:r>
            </a:p>
          </p:txBody>
        </p:sp>
        <p:sp>
          <p:nvSpPr>
            <p:cNvPr id="255" name="From Parents: (rules)…"/>
            <p:cNvSpPr txBox="1"/>
            <p:nvPr/>
          </p:nvSpPr>
          <p:spPr>
            <a:xfrm>
              <a:off x="866774" y="608965"/>
              <a:ext cx="3440159" cy="128090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defRPr sz="2000">
                  <a:latin typeface="Futura Bold BT"/>
                  <a:ea typeface="Futura Bold BT"/>
                  <a:cs typeface="Futura Bold BT"/>
                  <a:sym typeface="Futura Bold BT"/>
                </a:defRPr>
              </a:pPr>
              <a:r>
                <a:t>From Parents: </a:t>
              </a:r>
              <a:r>
                <a:rPr>
                  <a:latin typeface="Futura Medium BT"/>
                  <a:ea typeface="Futura Medium BT"/>
                  <a:cs typeface="Futura Medium BT"/>
                  <a:sym typeface="Futura Medium BT"/>
                </a:rPr>
                <a:t>(rules)</a:t>
              </a:r>
            </a:p>
            <a:p>
              <a:pPr>
                <a:spcBef>
                  <a:spcPts val="700"/>
                </a:spcBef>
                <a:defRPr sz="2000">
                  <a:latin typeface="Futura Bold BT"/>
                  <a:ea typeface="Futura Bold BT"/>
                  <a:cs typeface="Futura Bold BT"/>
                  <a:sym typeface="Futura Bold BT"/>
                </a:defRPr>
              </a:pPr>
              <a:r>
                <a:t>From Society: (</a:t>
              </a:r>
              <a:r>
                <a:rPr>
                  <a:latin typeface="Futura Medium BT"/>
                  <a:ea typeface="Futura Medium BT"/>
                  <a:cs typeface="Futura Medium BT"/>
                  <a:sym typeface="Futura Medium BT"/>
                </a:rPr>
                <a:t>laws)</a:t>
              </a:r>
            </a:p>
            <a:p>
              <a:pPr>
                <a:spcBef>
                  <a:spcPts val="700"/>
                </a:spcBef>
                <a:defRPr sz="2000">
                  <a:latin typeface="Futura Bold BT"/>
                  <a:ea typeface="Futura Bold BT"/>
                  <a:cs typeface="Futura Bold BT"/>
                  <a:sym typeface="Futura Bold BT"/>
                </a:defRPr>
              </a:pPr>
              <a:r>
                <a:t>For Myself: </a:t>
              </a:r>
              <a:r>
                <a:rPr>
                  <a:latin typeface="Futura Medium BT"/>
                  <a:ea typeface="Futura Medium BT"/>
                  <a:cs typeface="Futura Medium BT"/>
                  <a:sym typeface="Futura Medium BT"/>
                </a:rPr>
                <a:t>(Self Discipline)</a:t>
              </a:r>
            </a:p>
          </p:txBody>
        </p:sp>
      </p:grpSp>
      <p:sp>
        <p:nvSpPr>
          <p:cNvPr id="257" name="Line"/>
          <p:cNvSpPr/>
          <p:nvPr/>
        </p:nvSpPr>
        <p:spPr>
          <a:xfrm flipH="1">
            <a:off x="8174568" y="3041849"/>
            <a:ext cx="609601" cy="342902"/>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grpSp>
        <p:nvGrpSpPr>
          <p:cNvPr id="262" name="Group"/>
          <p:cNvGrpSpPr/>
          <p:nvPr/>
        </p:nvGrpSpPr>
        <p:grpSpPr>
          <a:xfrm>
            <a:off x="2650068" y="1356558"/>
            <a:ext cx="4114801" cy="1584581"/>
            <a:chOff x="0" y="0"/>
            <a:chExt cx="4114800" cy="1584579"/>
          </a:xfrm>
        </p:grpSpPr>
        <p:sp>
          <p:nvSpPr>
            <p:cNvPr id="258" name="Discuss Picture . . .…"/>
            <p:cNvSpPr txBox="1"/>
            <p:nvPr/>
          </p:nvSpPr>
          <p:spPr>
            <a:xfrm>
              <a:off x="304800" y="310515"/>
              <a:ext cx="3810000" cy="127406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Discuss Picture . . .</a:t>
              </a:r>
            </a:p>
            <a:p>
              <a:pPr>
                <a:spcBef>
                  <a:spcPts val="700"/>
                </a:spcBef>
                <a:defRPr sz="2200">
                  <a:latin typeface="Futura Bold BT"/>
                  <a:ea typeface="Futura Bold BT"/>
                  <a:cs typeface="Futura Bold BT"/>
                  <a:sym typeface="Futura Bold BT"/>
                </a:defRPr>
              </a:pPr>
              <a:r>
                <a:t>Why do I need resistance to become stronger?</a:t>
              </a:r>
            </a:p>
          </p:txBody>
        </p:sp>
        <p:grpSp>
          <p:nvGrpSpPr>
            <p:cNvPr id="261" name="Group"/>
            <p:cNvGrpSpPr/>
            <p:nvPr/>
          </p:nvGrpSpPr>
          <p:grpSpPr>
            <a:xfrm>
              <a:off x="0" y="-1"/>
              <a:ext cx="457200" cy="449582"/>
              <a:chOff x="0" y="0"/>
              <a:chExt cx="457200" cy="449580"/>
            </a:xfrm>
          </p:grpSpPr>
          <p:sp>
            <p:nvSpPr>
              <p:cNvPr id="259" name="Shape"/>
              <p:cNvSpPr/>
              <p:nvPr/>
            </p:nvSpPr>
            <p:spPr>
              <a:xfrm>
                <a:off x="0" y="72391"/>
                <a:ext cx="457200" cy="304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260" name="2"/>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2</a:t>
                </a:r>
              </a:p>
            </p:txBody>
          </p:sp>
        </p:grpSp>
      </p:grpSp>
      <p:grpSp>
        <p:nvGrpSpPr>
          <p:cNvPr id="267" name="Group"/>
          <p:cNvGrpSpPr/>
          <p:nvPr/>
        </p:nvGrpSpPr>
        <p:grpSpPr>
          <a:xfrm>
            <a:off x="15731067" y="4121349"/>
            <a:ext cx="4267201" cy="2213866"/>
            <a:chOff x="0" y="0"/>
            <a:chExt cx="4267200" cy="2213864"/>
          </a:xfrm>
        </p:grpSpPr>
        <p:sp>
          <p:nvSpPr>
            <p:cNvPr id="263" name="What things get me into the most trouble?"/>
            <p:cNvSpPr txBox="1"/>
            <p:nvPr/>
          </p:nvSpPr>
          <p:spPr>
            <a:xfrm>
              <a:off x="0" y="0"/>
              <a:ext cx="4267200" cy="84629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a:defRPr sz="2200">
                  <a:latin typeface="Futura Bold BT"/>
                  <a:ea typeface="Futura Bold BT"/>
                  <a:cs typeface="Futura Bold BT"/>
                  <a:sym typeface="Futura Bold BT"/>
                </a:defRPr>
              </a:lvl1pPr>
            </a:lstStyle>
            <a:p>
              <a:pPr/>
              <a:r>
                <a:t>What things get me into the most trouble?</a:t>
              </a:r>
            </a:p>
          </p:txBody>
        </p:sp>
        <p:grpSp>
          <p:nvGrpSpPr>
            <p:cNvPr id="266" name="Group"/>
            <p:cNvGrpSpPr/>
            <p:nvPr/>
          </p:nvGrpSpPr>
          <p:grpSpPr>
            <a:xfrm>
              <a:off x="762000" y="1762680"/>
              <a:ext cx="457200" cy="451185"/>
              <a:chOff x="0" y="0"/>
              <a:chExt cx="457200" cy="451184"/>
            </a:xfrm>
          </p:grpSpPr>
          <p:sp>
            <p:nvSpPr>
              <p:cNvPr id="264" name="Shape"/>
              <p:cNvSpPr/>
              <p:nvPr/>
            </p:nvSpPr>
            <p:spPr>
              <a:xfrm>
                <a:off x="0" y="72648"/>
                <a:ext cx="457200" cy="3058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265" name="3"/>
              <p:cNvSpPr txBox="1"/>
              <p:nvPr/>
            </p:nvSpPr>
            <p:spPr>
              <a:xfrm>
                <a:off x="61772" y="0"/>
                <a:ext cx="333656" cy="45118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defRPr sz="1800">
                    <a:latin typeface="Futura Medium BT"/>
                    <a:ea typeface="Futura Medium BT"/>
                    <a:cs typeface="Futura Medium BT"/>
                    <a:sym typeface="Futura Medium BT"/>
                  </a:defRPr>
                </a:lvl1pPr>
              </a:lstStyle>
              <a:p>
                <a:pPr/>
                <a:r>
                  <a:t>3</a:t>
                </a:r>
              </a:p>
            </p:txBody>
          </p:sp>
        </p:grpSp>
      </p:grpSp>
      <p:grpSp>
        <p:nvGrpSpPr>
          <p:cNvPr id="273" name="Group"/>
          <p:cNvGrpSpPr/>
          <p:nvPr/>
        </p:nvGrpSpPr>
        <p:grpSpPr>
          <a:xfrm>
            <a:off x="2700868" y="7804349"/>
            <a:ext cx="5486401" cy="2875281"/>
            <a:chOff x="0" y="0"/>
            <a:chExt cx="5486400" cy="2875279"/>
          </a:xfrm>
        </p:grpSpPr>
        <p:sp>
          <p:nvSpPr>
            <p:cNvPr id="268" name="What are three things that I put most of my Time and Effort into?"/>
            <p:cNvSpPr txBox="1"/>
            <p:nvPr/>
          </p:nvSpPr>
          <p:spPr>
            <a:xfrm>
              <a:off x="457200" y="0"/>
              <a:ext cx="3962400" cy="11734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What are three things that I put most of my </a:t>
              </a:r>
              <a:r>
                <a:rPr>
                  <a:solidFill>
                    <a:srgbClr val="FF2600"/>
                  </a:solidFill>
                </a:rPr>
                <a:t>Time</a:t>
              </a:r>
              <a:r>
                <a:t> and </a:t>
              </a:r>
              <a:r>
                <a:rPr>
                  <a:solidFill>
                    <a:srgbClr val="FF2600"/>
                  </a:solidFill>
                </a:rPr>
                <a:t>Effort </a:t>
              </a:r>
              <a:r>
                <a:t>into?</a:t>
              </a:r>
            </a:p>
          </p:txBody>
        </p:sp>
        <p:sp>
          <p:nvSpPr>
            <p:cNvPr id="269" name="1.…"/>
            <p:cNvSpPr txBox="1"/>
            <p:nvPr/>
          </p:nvSpPr>
          <p:spPr>
            <a:xfrm>
              <a:off x="762000" y="1041400"/>
              <a:ext cx="4724400" cy="18338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1.</a:t>
              </a:r>
            </a:p>
            <a:p>
              <a:pPr>
                <a:defRPr sz="2200">
                  <a:latin typeface="Futura Bold BT"/>
                  <a:ea typeface="Futura Bold BT"/>
                  <a:cs typeface="Futura Bold BT"/>
                  <a:sym typeface="Futura Bold BT"/>
                </a:defRPr>
              </a:pPr>
            </a:p>
            <a:p>
              <a:pPr>
                <a:defRPr sz="2200">
                  <a:latin typeface="Futura Bold BT"/>
                  <a:ea typeface="Futura Bold BT"/>
                  <a:cs typeface="Futura Bold BT"/>
                  <a:sym typeface="Futura Bold BT"/>
                </a:defRPr>
              </a:pPr>
              <a:r>
                <a:t>2.</a:t>
              </a:r>
            </a:p>
            <a:p>
              <a:pPr>
                <a:defRPr sz="2200">
                  <a:latin typeface="Futura Bold BT"/>
                  <a:ea typeface="Futura Bold BT"/>
                  <a:cs typeface="Futura Bold BT"/>
                  <a:sym typeface="Futura Bold BT"/>
                </a:defRPr>
              </a:pPr>
            </a:p>
            <a:p>
              <a:pPr>
                <a:defRPr sz="2200">
                  <a:latin typeface="Futura Bold BT"/>
                  <a:ea typeface="Futura Bold BT"/>
                  <a:cs typeface="Futura Bold BT"/>
                  <a:sym typeface="Futura Bold BT"/>
                </a:defRPr>
              </a:pPr>
              <a:r>
                <a:t>3.</a:t>
              </a:r>
            </a:p>
          </p:txBody>
        </p:sp>
        <p:grpSp>
          <p:nvGrpSpPr>
            <p:cNvPr id="272" name="Group"/>
            <p:cNvGrpSpPr/>
            <p:nvPr/>
          </p:nvGrpSpPr>
          <p:grpSpPr>
            <a:xfrm>
              <a:off x="0" y="54610"/>
              <a:ext cx="457200" cy="449581"/>
              <a:chOff x="0" y="0"/>
              <a:chExt cx="457200" cy="449580"/>
            </a:xfrm>
          </p:grpSpPr>
          <p:sp>
            <p:nvSpPr>
              <p:cNvPr id="270" name="Shape"/>
              <p:cNvSpPr/>
              <p:nvPr/>
            </p:nvSpPr>
            <p:spPr>
              <a:xfrm>
                <a:off x="0" y="72389"/>
                <a:ext cx="457200" cy="30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271" name="4"/>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4</a:t>
                </a:r>
              </a:p>
            </p:txBody>
          </p:sp>
        </p:grpSp>
      </p:grpSp>
      <p:sp>
        <p:nvSpPr>
          <p:cNvPr id="274" name="Line"/>
          <p:cNvSpPr/>
          <p:nvPr/>
        </p:nvSpPr>
        <p:spPr>
          <a:xfrm>
            <a:off x="17750367" y="4959549"/>
            <a:ext cx="1" cy="4572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lift the weight ppt.png" descr="lift the weight ppt.png"/>
          <p:cNvPicPr>
            <a:picLocks noChangeAspect="1"/>
          </p:cNvPicPr>
          <p:nvPr/>
        </p:nvPicPr>
        <p:blipFill>
          <a:blip r:embed="rId2">
            <a:extLst/>
          </a:blip>
          <a:stretch>
            <a:fillRect/>
          </a:stretch>
        </p:blipFill>
        <p:spPr>
          <a:xfrm>
            <a:off x="1682905" y="70668"/>
            <a:ext cx="21018192" cy="13574664"/>
          </a:xfrm>
          <a:prstGeom prst="rect">
            <a:avLst/>
          </a:prstGeom>
          <a:ln w="12700">
            <a:miter lim="400000"/>
          </a:ln>
        </p:spPr>
      </p:pic>
      <p:grpSp>
        <p:nvGrpSpPr>
          <p:cNvPr id="279" name="Group"/>
          <p:cNvGrpSpPr/>
          <p:nvPr/>
        </p:nvGrpSpPr>
        <p:grpSpPr>
          <a:xfrm>
            <a:off x="16366067" y="6331150"/>
            <a:ext cx="3352801" cy="2462530"/>
            <a:chOff x="0" y="0"/>
            <a:chExt cx="3352800" cy="2462530"/>
          </a:xfrm>
        </p:grpSpPr>
        <p:sp>
          <p:nvSpPr>
            <p:cNvPr id="277" name="What have I given up on?"/>
            <p:cNvSpPr txBox="1"/>
            <p:nvPr/>
          </p:nvSpPr>
          <p:spPr>
            <a:xfrm>
              <a:off x="457200" y="0"/>
              <a:ext cx="2286000" cy="8432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defRPr sz="2200">
                  <a:latin typeface="Futura Bold BT"/>
                  <a:ea typeface="Futura Bold BT"/>
                  <a:cs typeface="Futura Bold BT"/>
                  <a:sym typeface="Futura Bold BT"/>
                </a:defRPr>
              </a:lvl1pPr>
            </a:lstStyle>
            <a:p>
              <a:pPr/>
              <a:r>
                <a:t>What have I given up on?</a:t>
              </a:r>
            </a:p>
          </p:txBody>
        </p:sp>
        <p:sp>
          <p:nvSpPr>
            <p:cNvPr id="278" name="Why does giving up make me weak?"/>
            <p:cNvSpPr txBox="1"/>
            <p:nvPr/>
          </p:nvSpPr>
          <p:spPr>
            <a:xfrm>
              <a:off x="0" y="1619250"/>
              <a:ext cx="3352800" cy="8432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ctr">
                <a:defRPr sz="2200">
                  <a:latin typeface="Futura Bold BT"/>
                  <a:ea typeface="Futura Bold BT"/>
                  <a:cs typeface="Futura Bold BT"/>
                  <a:sym typeface="Futura Bold BT"/>
                </a:defRPr>
              </a:lvl1pPr>
            </a:lstStyle>
            <a:p>
              <a:pPr/>
              <a:r>
                <a:t>Why does giving up make me weak?</a:t>
              </a:r>
            </a:p>
          </p:txBody>
        </p:sp>
      </p:grpSp>
      <p:grpSp>
        <p:nvGrpSpPr>
          <p:cNvPr id="284" name="Group"/>
          <p:cNvGrpSpPr/>
          <p:nvPr/>
        </p:nvGrpSpPr>
        <p:grpSpPr>
          <a:xfrm>
            <a:off x="3488268" y="11360349"/>
            <a:ext cx="11506201" cy="1268731"/>
            <a:chOff x="0" y="0"/>
            <a:chExt cx="11506200" cy="1268730"/>
          </a:xfrm>
        </p:grpSpPr>
        <p:sp>
          <p:nvSpPr>
            <p:cNvPr id="280" name="Do any of these things…"/>
            <p:cNvSpPr txBox="1"/>
            <p:nvPr/>
          </p:nvSpPr>
          <p:spPr>
            <a:xfrm>
              <a:off x="0" y="0"/>
              <a:ext cx="4267200" cy="11734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Do any of these things</a:t>
              </a:r>
            </a:p>
            <a:p>
              <a:pPr>
                <a:defRPr sz="2200">
                  <a:latin typeface="Futura Bold BT"/>
                  <a:ea typeface="Futura Bold BT"/>
                  <a:cs typeface="Futura Bold BT"/>
                  <a:sym typeface="Futura Bold BT"/>
                </a:defRPr>
              </a:pPr>
              <a:r>
                <a:t>give you Opportunity,</a:t>
              </a:r>
            </a:p>
            <a:p>
              <a:pPr>
                <a:defRPr sz="2200">
                  <a:latin typeface="Futura Bold BT"/>
                  <a:ea typeface="Futura Bold BT"/>
                  <a:cs typeface="Futura Bold BT"/>
                  <a:sym typeface="Futura Bold BT"/>
                </a:defRPr>
              </a:pPr>
              <a:r>
                <a:t>Freedom, and Self-Respect?</a:t>
              </a:r>
            </a:p>
          </p:txBody>
        </p:sp>
        <p:sp>
          <p:nvSpPr>
            <p:cNvPr id="281" name="If YES keep lifting . . . If NO, create a new workout"/>
            <p:cNvSpPr txBox="1"/>
            <p:nvPr/>
          </p:nvSpPr>
          <p:spPr>
            <a:xfrm>
              <a:off x="4495800" y="781050"/>
              <a:ext cx="7010400" cy="4876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a:defRPr sz="2000">
                  <a:latin typeface="Futura Bold BT"/>
                  <a:ea typeface="Futura Bold BT"/>
                  <a:cs typeface="Futura Bold BT"/>
                  <a:sym typeface="Futura Bold BT"/>
                </a:defRPr>
              </a:pPr>
              <a:r>
                <a:t>If </a:t>
              </a:r>
              <a:r>
                <a:rPr u="sng">
                  <a:solidFill>
                    <a:srgbClr val="FF2600"/>
                  </a:solidFill>
                </a:rPr>
                <a:t>YES</a:t>
              </a:r>
              <a:r>
                <a:t> keep lifting . . . If </a:t>
              </a:r>
              <a:r>
                <a:rPr u="sng">
                  <a:solidFill>
                    <a:srgbClr val="FF2600"/>
                  </a:solidFill>
                </a:rPr>
                <a:t>NO,</a:t>
              </a:r>
              <a:r>
                <a:t> create a new workout</a:t>
              </a:r>
            </a:p>
          </p:txBody>
        </p:sp>
        <p:sp>
          <p:nvSpPr>
            <p:cNvPr id="282" name="Line"/>
            <p:cNvSpPr/>
            <p:nvPr/>
          </p:nvSpPr>
          <p:spPr>
            <a:xfrm>
              <a:off x="4171950" y="1009650"/>
              <a:ext cx="666750" cy="0"/>
            </a:xfrm>
            <a:prstGeom prst="line">
              <a:avLst/>
            </a:prstGeom>
            <a:noFill/>
            <a:ln w="76200" cap="flat">
              <a:solidFill>
                <a:srgbClr val="000000"/>
              </a:solidFill>
              <a:prstDash val="solid"/>
              <a:round/>
              <a:tailEnd type="triangle" w="med" len="med"/>
            </a:ln>
            <a:effectLst/>
          </p:spPr>
          <p:txBody>
            <a:bodyPr wrap="square" lIns="0" tIns="0" rIns="0" bIns="0" numCol="1" anchor="t">
              <a:noAutofit/>
            </a:bodyPr>
            <a:lstStyle/>
            <a:p>
              <a:pPr defTabSz="457200">
                <a:defRPr sz="1200">
                  <a:latin typeface="+mj-lt"/>
                  <a:ea typeface="+mj-ea"/>
                  <a:cs typeface="+mj-cs"/>
                  <a:sym typeface="Helvetica"/>
                </a:defRPr>
              </a:pPr>
            </a:p>
          </p:txBody>
        </p:sp>
        <p:sp>
          <p:nvSpPr>
            <p:cNvPr id="283" name="Line"/>
            <p:cNvSpPr/>
            <p:nvPr/>
          </p:nvSpPr>
          <p:spPr>
            <a:xfrm flipV="1">
              <a:off x="10744200" y="304799"/>
              <a:ext cx="323851" cy="476252"/>
            </a:xfrm>
            <a:prstGeom prst="line">
              <a:avLst/>
            </a:prstGeom>
            <a:noFill/>
            <a:ln w="76200" cap="flat">
              <a:solidFill>
                <a:srgbClr val="000000"/>
              </a:solidFill>
              <a:prstDash val="solid"/>
              <a:round/>
              <a:tailEnd type="triangle" w="med" len="med"/>
            </a:ln>
            <a:effectLst/>
          </p:spPr>
          <p:txBody>
            <a:bodyPr wrap="square" lIns="0" tIns="0" rIns="0" bIns="0" numCol="1" anchor="t">
              <a:noAutofit/>
            </a:bodyPr>
            <a:lstStyle/>
            <a:p>
              <a:pPr defTabSz="457200">
                <a:defRPr sz="1200">
                  <a:latin typeface="+mj-lt"/>
                  <a:ea typeface="+mj-ea"/>
                  <a:cs typeface="+mj-cs"/>
                  <a:sym typeface="Helvetica"/>
                </a:defRPr>
              </a:pPr>
            </a:p>
          </p:txBody>
        </p:sp>
      </p:grpSp>
      <p:grpSp>
        <p:nvGrpSpPr>
          <p:cNvPr id="287" name="Group"/>
          <p:cNvGrpSpPr/>
          <p:nvPr/>
        </p:nvGrpSpPr>
        <p:grpSpPr>
          <a:xfrm>
            <a:off x="6891867" y="6629599"/>
            <a:ext cx="9601201" cy="1256032"/>
            <a:chOff x="0" y="0"/>
            <a:chExt cx="9601200" cy="1256029"/>
          </a:xfrm>
        </p:grpSpPr>
        <p:sp>
          <p:nvSpPr>
            <p:cNvPr id="285" name="“Easy” No Resistance"/>
            <p:cNvSpPr txBox="1"/>
            <p:nvPr/>
          </p:nvSpPr>
          <p:spPr>
            <a:xfrm>
              <a:off x="6858000" y="438150"/>
              <a:ext cx="2743200" cy="8178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a:defRPr sz="2200">
                  <a:latin typeface="Futura Bold BT"/>
                  <a:ea typeface="Futura Bold BT"/>
                  <a:cs typeface="Futura Bold BT"/>
                  <a:sym typeface="Futura Bold BT"/>
                </a:defRPr>
              </a:pPr>
              <a:r>
                <a:t>“</a:t>
              </a:r>
              <a:r>
                <a:t>Easy</a:t>
              </a:r>
              <a:r>
                <a:t>”</a:t>
              </a:r>
              <a:br/>
              <a:r>
                <a:rPr sz="2000">
                  <a:latin typeface="Futura Medium BT"/>
                  <a:ea typeface="Futura Medium BT"/>
                  <a:cs typeface="Futura Medium BT"/>
                  <a:sym typeface="Futura Medium BT"/>
                </a:rPr>
                <a:t>No Resistance</a:t>
              </a:r>
            </a:p>
          </p:txBody>
        </p:sp>
        <p:sp>
          <p:nvSpPr>
            <p:cNvPr id="286" name="“Hard”…"/>
            <p:cNvSpPr txBox="1"/>
            <p:nvPr/>
          </p:nvSpPr>
          <p:spPr>
            <a:xfrm>
              <a:off x="0" y="0"/>
              <a:ext cx="2743200" cy="1128776"/>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a:spcBef>
                  <a:spcPts val="700"/>
                </a:spcBef>
                <a:defRPr sz="2200">
                  <a:latin typeface="Futura Bold BT"/>
                  <a:ea typeface="Futura Bold BT"/>
                  <a:cs typeface="Futura Bold BT"/>
                  <a:sym typeface="Futura Bold BT"/>
                </a:defRPr>
              </a:pPr>
              <a:r>
                <a:t>“</a:t>
              </a:r>
              <a:r>
                <a:t>Hard</a:t>
              </a:r>
              <a:r>
                <a:t>”</a:t>
              </a:r>
            </a:p>
            <a:p>
              <a:pPr algn="ctr">
                <a:spcBef>
                  <a:spcPts val="600"/>
                </a:spcBef>
                <a:defRPr sz="1800">
                  <a:latin typeface="Futura Medium BT"/>
                  <a:ea typeface="Futura Medium BT"/>
                  <a:cs typeface="Futura Medium BT"/>
                  <a:sym typeface="Futura Medium BT"/>
                </a:defRPr>
              </a:pPr>
              <a:r>
                <a:t>A Lot of</a:t>
              </a:r>
            </a:p>
            <a:p>
              <a:pPr algn="ctr">
                <a:defRPr sz="1800">
                  <a:latin typeface="Futura Medium BT"/>
                  <a:ea typeface="Futura Medium BT"/>
                  <a:cs typeface="Futura Medium BT"/>
                  <a:sym typeface="Futura Medium BT"/>
                </a:defRPr>
              </a:pPr>
              <a:r>
                <a:t> Resistance</a:t>
              </a:r>
            </a:p>
          </p:txBody>
        </p:sp>
      </p:grpSp>
      <p:sp>
        <p:nvSpPr>
          <p:cNvPr id="288" name="Line"/>
          <p:cNvSpPr/>
          <p:nvPr/>
        </p:nvSpPr>
        <p:spPr>
          <a:xfrm flipH="1" flipV="1">
            <a:off x="7882467" y="6204149"/>
            <a:ext cx="381001" cy="400052"/>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sp>
        <p:nvSpPr>
          <p:cNvPr id="289" name="Line"/>
          <p:cNvSpPr/>
          <p:nvPr/>
        </p:nvSpPr>
        <p:spPr>
          <a:xfrm flipV="1">
            <a:off x="15781867" y="7080449"/>
            <a:ext cx="609601" cy="1524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sp>
        <p:nvSpPr>
          <p:cNvPr id="290" name="Line"/>
          <p:cNvSpPr/>
          <p:nvPr/>
        </p:nvSpPr>
        <p:spPr>
          <a:xfrm>
            <a:off x="4859868" y="3410149"/>
            <a:ext cx="438151" cy="4572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grpSp>
        <p:nvGrpSpPr>
          <p:cNvPr id="296" name="Group"/>
          <p:cNvGrpSpPr/>
          <p:nvPr/>
        </p:nvGrpSpPr>
        <p:grpSpPr>
          <a:xfrm>
            <a:off x="8060267" y="2016959"/>
            <a:ext cx="4306933" cy="1889870"/>
            <a:chOff x="0" y="0"/>
            <a:chExt cx="4306932" cy="1889869"/>
          </a:xfrm>
        </p:grpSpPr>
        <p:grpSp>
          <p:nvGrpSpPr>
            <p:cNvPr id="293" name="Group"/>
            <p:cNvGrpSpPr/>
            <p:nvPr/>
          </p:nvGrpSpPr>
          <p:grpSpPr>
            <a:xfrm>
              <a:off x="0" y="-1"/>
              <a:ext cx="457200" cy="449582"/>
              <a:chOff x="0" y="0"/>
              <a:chExt cx="457200" cy="449580"/>
            </a:xfrm>
          </p:grpSpPr>
          <p:sp>
            <p:nvSpPr>
              <p:cNvPr id="291" name="Shape"/>
              <p:cNvSpPr/>
              <p:nvPr/>
            </p:nvSpPr>
            <p:spPr>
              <a:xfrm>
                <a:off x="0" y="72391"/>
                <a:ext cx="457200" cy="304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292" name="1"/>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1</a:t>
                </a:r>
              </a:p>
            </p:txBody>
          </p:sp>
        </p:grpSp>
        <p:sp>
          <p:nvSpPr>
            <p:cNvPr id="294" name="What is expected of me?"/>
            <p:cNvSpPr txBox="1"/>
            <p:nvPr/>
          </p:nvSpPr>
          <p:spPr>
            <a:xfrm>
              <a:off x="438150" y="151765"/>
              <a:ext cx="3632555" cy="5130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sz="2200">
                  <a:latin typeface="Futura Bold BT"/>
                  <a:ea typeface="Futura Bold BT"/>
                  <a:cs typeface="Futura Bold BT"/>
                  <a:sym typeface="Futura Bold BT"/>
                </a:defRPr>
              </a:lvl1pPr>
            </a:lstStyle>
            <a:p>
              <a:pPr/>
              <a:r>
                <a:t>What is expected of me?</a:t>
              </a:r>
            </a:p>
          </p:txBody>
        </p:sp>
        <p:sp>
          <p:nvSpPr>
            <p:cNvPr id="295" name="From Parents: (rules)…"/>
            <p:cNvSpPr txBox="1"/>
            <p:nvPr/>
          </p:nvSpPr>
          <p:spPr>
            <a:xfrm>
              <a:off x="866774" y="608965"/>
              <a:ext cx="3440159" cy="128090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defRPr sz="2000">
                  <a:latin typeface="Futura Bold BT"/>
                  <a:ea typeface="Futura Bold BT"/>
                  <a:cs typeface="Futura Bold BT"/>
                  <a:sym typeface="Futura Bold BT"/>
                </a:defRPr>
              </a:pPr>
              <a:r>
                <a:t>From Parents: </a:t>
              </a:r>
              <a:r>
                <a:rPr>
                  <a:latin typeface="Futura Medium BT"/>
                  <a:ea typeface="Futura Medium BT"/>
                  <a:cs typeface="Futura Medium BT"/>
                  <a:sym typeface="Futura Medium BT"/>
                </a:rPr>
                <a:t>(rules)</a:t>
              </a:r>
            </a:p>
            <a:p>
              <a:pPr>
                <a:spcBef>
                  <a:spcPts val="700"/>
                </a:spcBef>
                <a:defRPr sz="2000">
                  <a:latin typeface="Futura Bold BT"/>
                  <a:ea typeface="Futura Bold BT"/>
                  <a:cs typeface="Futura Bold BT"/>
                  <a:sym typeface="Futura Bold BT"/>
                </a:defRPr>
              </a:pPr>
              <a:r>
                <a:t>From Society: (</a:t>
              </a:r>
              <a:r>
                <a:rPr>
                  <a:latin typeface="Futura Medium BT"/>
                  <a:ea typeface="Futura Medium BT"/>
                  <a:cs typeface="Futura Medium BT"/>
                  <a:sym typeface="Futura Medium BT"/>
                </a:rPr>
                <a:t>laws)</a:t>
              </a:r>
            </a:p>
            <a:p>
              <a:pPr>
                <a:spcBef>
                  <a:spcPts val="700"/>
                </a:spcBef>
                <a:defRPr sz="2000">
                  <a:latin typeface="Futura Bold BT"/>
                  <a:ea typeface="Futura Bold BT"/>
                  <a:cs typeface="Futura Bold BT"/>
                  <a:sym typeface="Futura Bold BT"/>
                </a:defRPr>
              </a:pPr>
              <a:r>
                <a:t>For Myself: </a:t>
              </a:r>
              <a:r>
                <a:rPr>
                  <a:latin typeface="Futura Medium BT"/>
                  <a:ea typeface="Futura Medium BT"/>
                  <a:cs typeface="Futura Medium BT"/>
                  <a:sym typeface="Futura Medium BT"/>
                </a:rPr>
                <a:t>(Self Discipline)</a:t>
              </a:r>
            </a:p>
          </p:txBody>
        </p:sp>
      </p:grpSp>
      <p:sp>
        <p:nvSpPr>
          <p:cNvPr id="297" name="Line"/>
          <p:cNvSpPr/>
          <p:nvPr/>
        </p:nvSpPr>
        <p:spPr>
          <a:xfrm flipH="1">
            <a:off x="8174568" y="3041849"/>
            <a:ext cx="609601" cy="342902"/>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grpSp>
        <p:nvGrpSpPr>
          <p:cNvPr id="302" name="Group"/>
          <p:cNvGrpSpPr/>
          <p:nvPr/>
        </p:nvGrpSpPr>
        <p:grpSpPr>
          <a:xfrm>
            <a:off x="2650068" y="1356558"/>
            <a:ext cx="4114801" cy="1584581"/>
            <a:chOff x="0" y="0"/>
            <a:chExt cx="4114800" cy="1584579"/>
          </a:xfrm>
        </p:grpSpPr>
        <p:sp>
          <p:nvSpPr>
            <p:cNvPr id="298" name="Discuss Picture . . .…"/>
            <p:cNvSpPr txBox="1"/>
            <p:nvPr/>
          </p:nvSpPr>
          <p:spPr>
            <a:xfrm>
              <a:off x="304800" y="310515"/>
              <a:ext cx="3810000" cy="127406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Discuss Picture . . .</a:t>
              </a:r>
            </a:p>
            <a:p>
              <a:pPr>
                <a:spcBef>
                  <a:spcPts val="700"/>
                </a:spcBef>
                <a:defRPr sz="2200">
                  <a:latin typeface="Futura Bold BT"/>
                  <a:ea typeface="Futura Bold BT"/>
                  <a:cs typeface="Futura Bold BT"/>
                  <a:sym typeface="Futura Bold BT"/>
                </a:defRPr>
              </a:pPr>
              <a:r>
                <a:t>Why do I need resistance to become stronger?</a:t>
              </a:r>
            </a:p>
          </p:txBody>
        </p:sp>
        <p:grpSp>
          <p:nvGrpSpPr>
            <p:cNvPr id="301" name="Group"/>
            <p:cNvGrpSpPr/>
            <p:nvPr/>
          </p:nvGrpSpPr>
          <p:grpSpPr>
            <a:xfrm>
              <a:off x="0" y="-1"/>
              <a:ext cx="457200" cy="449582"/>
              <a:chOff x="0" y="0"/>
              <a:chExt cx="457200" cy="449580"/>
            </a:xfrm>
          </p:grpSpPr>
          <p:sp>
            <p:nvSpPr>
              <p:cNvPr id="299" name="Shape"/>
              <p:cNvSpPr/>
              <p:nvPr/>
            </p:nvSpPr>
            <p:spPr>
              <a:xfrm>
                <a:off x="0" y="72391"/>
                <a:ext cx="457200" cy="304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300" name="2"/>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2</a:t>
                </a:r>
              </a:p>
            </p:txBody>
          </p:sp>
        </p:grpSp>
      </p:grpSp>
      <p:grpSp>
        <p:nvGrpSpPr>
          <p:cNvPr id="307" name="Group"/>
          <p:cNvGrpSpPr/>
          <p:nvPr/>
        </p:nvGrpSpPr>
        <p:grpSpPr>
          <a:xfrm>
            <a:off x="15731067" y="4121349"/>
            <a:ext cx="4267201" cy="2213866"/>
            <a:chOff x="0" y="0"/>
            <a:chExt cx="4267200" cy="2213864"/>
          </a:xfrm>
        </p:grpSpPr>
        <p:sp>
          <p:nvSpPr>
            <p:cNvPr id="303" name="What things get me into the most trouble?"/>
            <p:cNvSpPr txBox="1"/>
            <p:nvPr/>
          </p:nvSpPr>
          <p:spPr>
            <a:xfrm>
              <a:off x="0" y="0"/>
              <a:ext cx="4267200" cy="84629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a:defRPr sz="2200">
                  <a:latin typeface="Futura Bold BT"/>
                  <a:ea typeface="Futura Bold BT"/>
                  <a:cs typeface="Futura Bold BT"/>
                  <a:sym typeface="Futura Bold BT"/>
                </a:defRPr>
              </a:lvl1pPr>
            </a:lstStyle>
            <a:p>
              <a:pPr/>
              <a:r>
                <a:t>What things get me into the most trouble?</a:t>
              </a:r>
            </a:p>
          </p:txBody>
        </p:sp>
        <p:grpSp>
          <p:nvGrpSpPr>
            <p:cNvPr id="306" name="Group"/>
            <p:cNvGrpSpPr/>
            <p:nvPr/>
          </p:nvGrpSpPr>
          <p:grpSpPr>
            <a:xfrm>
              <a:off x="762000" y="1762680"/>
              <a:ext cx="457200" cy="451185"/>
              <a:chOff x="0" y="0"/>
              <a:chExt cx="457200" cy="451184"/>
            </a:xfrm>
          </p:grpSpPr>
          <p:sp>
            <p:nvSpPr>
              <p:cNvPr id="304" name="Shape"/>
              <p:cNvSpPr/>
              <p:nvPr/>
            </p:nvSpPr>
            <p:spPr>
              <a:xfrm>
                <a:off x="0" y="72648"/>
                <a:ext cx="457200" cy="3058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305" name="3"/>
              <p:cNvSpPr txBox="1"/>
              <p:nvPr/>
            </p:nvSpPr>
            <p:spPr>
              <a:xfrm>
                <a:off x="61772" y="0"/>
                <a:ext cx="333656" cy="45118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defRPr sz="1800">
                    <a:latin typeface="Futura Medium BT"/>
                    <a:ea typeface="Futura Medium BT"/>
                    <a:cs typeface="Futura Medium BT"/>
                    <a:sym typeface="Futura Medium BT"/>
                  </a:defRPr>
                </a:lvl1pPr>
              </a:lstStyle>
              <a:p>
                <a:pPr/>
                <a:r>
                  <a:t>3</a:t>
                </a:r>
              </a:p>
            </p:txBody>
          </p:sp>
        </p:grpSp>
      </p:grpSp>
      <p:grpSp>
        <p:nvGrpSpPr>
          <p:cNvPr id="313" name="Group"/>
          <p:cNvGrpSpPr/>
          <p:nvPr/>
        </p:nvGrpSpPr>
        <p:grpSpPr>
          <a:xfrm>
            <a:off x="2700868" y="7804349"/>
            <a:ext cx="5486401" cy="2875281"/>
            <a:chOff x="0" y="0"/>
            <a:chExt cx="5486400" cy="2875279"/>
          </a:xfrm>
        </p:grpSpPr>
        <p:sp>
          <p:nvSpPr>
            <p:cNvPr id="308" name="What are three things that I put most of my Time and Effort into?"/>
            <p:cNvSpPr txBox="1"/>
            <p:nvPr/>
          </p:nvSpPr>
          <p:spPr>
            <a:xfrm>
              <a:off x="457200" y="0"/>
              <a:ext cx="3962400" cy="11734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What are three things that I put most of my </a:t>
              </a:r>
              <a:r>
                <a:rPr>
                  <a:solidFill>
                    <a:srgbClr val="FF2600"/>
                  </a:solidFill>
                </a:rPr>
                <a:t>Time</a:t>
              </a:r>
              <a:r>
                <a:t> and </a:t>
              </a:r>
              <a:r>
                <a:rPr>
                  <a:solidFill>
                    <a:srgbClr val="FF2600"/>
                  </a:solidFill>
                </a:rPr>
                <a:t>Effort </a:t>
              </a:r>
              <a:r>
                <a:t>into?</a:t>
              </a:r>
            </a:p>
          </p:txBody>
        </p:sp>
        <p:sp>
          <p:nvSpPr>
            <p:cNvPr id="309" name="1.…"/>
            <p:cNvSpPr txBox="1"/>
            <p:nvPr/>
          </p:nvSpPr>
          <p:spPr>
            <a:xfrm>
              <a:off x="762000" y="1041400"/>
              <a:ext cx="4724400" cy="18338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1.</a:t>
              </a:r>
            </a:p>
            <a:p>
              <a:pPr>
                <a:defRPr sz="2200">
                  <a:latin typeface="Futura Bold BT"/>
                  <a:ea typeface="Futura Bold BT"/>
                  <a:cs typeface="Futura Bold BT"/>
                  <a:sym typeface="Futura Bold BT"/>
                </a:defRPr>
              </a:pPr>
            </a:p>
            <a:p>
              <a:pPr>
                <a:defRPr sz="2200">
                  <a:latin typeface="Futura Bold BT"/>
                  <a:ea typeface="Futura Bold BT"/>
                  <a:cs typeface="Futura Bold BT"/>
                  <a:sym typeface="Futura Bold BT"/>
                </a:defRPr>
              </a:pPr>
              <a:r>
                <a:t>2.</a:t>
              </a:r>
            </a:p>
            <a:p>
              <a:pPr>
                <a:defRPr sz="2200">
                  <a:latin typeface="Futura Bold BT"/>
                  <a:ea typeface="Futura Bold BT"/>
                  <a:cs typeface="Futura Bold BT"/>
                  <a:sym typeface="Futura Bold BT"/>
                </a:defRPr>
              </a:pPr>
            </a:p>
            <a:p>
              <a:pPr>
                <a:defRPr sz="2200">
                  <a:latin typeface="Futura Bold BT"/>
                  <a:ea typeface="Futura Bold BT"/>
                  <a:cs typeface="Futura Bold BT"/>
                  <a:sym typeface="Futura Bold BT"/>
                </a:defRPr>
              </a:pPr>
              <a:r>
                <a:t>3.</a:t>
              </a:r>
            </a:p>
          </p:txBody>
        </p:sp>
        <p:grpSp>
          <p:nvGrpSpPr>
            <p:cNvPr id="312" name="Group"/>
            <p:cNvGrpSpPr/>
            <p:nvPr/>
          </p:nvGrpSpPr>
          <p:grpSpPr>
            <a:xfrm>
              <a:off x="0" y="54610"/>
              <a:ext cx="457200" cy="449581"/>
              <a:chOff x="0" y="0"/>
              <a:chExt cx="457200" cy="449580"/>
            </a:xfrm>
          </p:grpSpPr>
          <p:sp>
            <p:nvSpPr>
              <p:cNvPr id="310" name="Shape"/>
              <p:cNvSpPr/>
              <p:nvPr/>
            </p:nvSpPr>
            <p:spPr>
              <a:xfrm>
                <a:off x="0" y="72389"/>
                <a:ext cx="457200" cy="30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311" name="4"/>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4</a:t>
                </a:r>
              </a:p>
            </p:txBody>
          </p:sp>
        </p:grpSp>
      </p:grpSp>
      <p:grpSp>
        <p:nvGrpSpPr>
          <p:cNvPr id="319" name="Group"/>
          <p:cNvGrpSpPr/>
          <p:nvPr/>
        </p:nvGrpSpPr>
        <p:grpSpPr>
          <a:xfrm>
            <a:off x="15502467" y="9201349"/>
            <a:ext cx="5486401" cy="2951481"/>
            <a:chOff x="0" y="0"/>
            <a:chExt cx="5486400" cy="2951479"/>
          </a:xfrm>
        </p:grpSpPr>
        <p:sp>
          <p:nvSpPr>
            <p:cNvPr id="314" name="What are three new options you could do with your time that will make you stronger?"/>
            <p:cNvSpPr txBox="1"/>
            <p:nvPr/>
          </p:nvSpPr>
          <p:spPr>
            <a:xfrm>
              <a:off x="457200" y="0"/>
              <a:ext cx="4724400" cy="11734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defRPr sz="2200">
                  <a:latin typeface="Futura Bold BT"/>
                  <a:ea typeface="Futura Bold BT"/>
                  <a:cs typeface="Futura Bold BT"/>
                  <a:sym typeface="Futura Bold BT"/>
                </a:defRPr>
              </a:lvl1pPr>
            </a:lstStyle>
            <a:p>
              <a:pPr/>
              <a:r>
                <a:t>What are three new options you could do with your time that will make you stronger?</a:t>
              </a:r>
            </a:p>
          </p:txBody>
        </p:sp>
        <p:sp>
          <p:nvSpPr>
            <p:cNvPr id="315" name="1.…"/>
            <p:cNvSpPr txBox="1"/>
            <p:nvPr/>
          </p:nvSpPr>
          <p:spPr>
            <a:xfrm>
              <a:off x="762000" y="1117600"/>
              <a:ext cx="4724400" cy="18338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1.</a:t>
              </a:r>
            </a:p>
            <a:p>
              <a:pPr>
                <a:defRPr sz="2200">
                  <a:latin typeface="Futura Bold BT"/>
                  <a:ea typeface="Futura Bold BT"/>
                  <a:cs typeface="Futura Bold BT"/>
                  <a:sym typeface="Futura Bold BT"/>
                </a:defRPr>
              </a:pPr>
            </a:p>
            <a:p>
              <a:pPr>
                <a:defRPr sz="2200">
                  <a:latin typeface="Futura Bold BT"/>
                  <a:ea typeface="Futura Bold BT"/>
                  <a:cs typeface="Futura Bold BT"/>
                  <a:sym typeface="Futura Bold BT"/>
                </a:defRPr>
              </a:pPr>
              <a:r>
                <a:t>2.</a:t>
              </a:r>
            </a:p>
            <a:p>
              <a:pPr>
                <a:defRPr sz="2200">
                  <a:latin typeface="Futura Bold BT"/>
                  <a:ea typeface="Futura Bold BT"/>
                  <a:cs typeface="Futura Bold BT"/>
                  <a:sym typeface="Futura Bold BT"/>
                </a:defRPr>
              </a:pPr>
            </a:p>
            <a:p>
              <a:pPr>
                <a:defRPr sz="2200">
                  <a:latin typeface="Futura Bold BT"/>
                  <a:ea typeface="Futura Bold BT"/>
                  <a:cs typeface="Futura Bold BT"/>
                  <a:sym typeface="Futura Bold BT"/>
                </a:defRPr>
              </a:pPr>
              <a:r>
                <a:t>3.</a:t>
              </a:r>
            </a:p>
          </p:txBody>
        </p:sp>
        <p:grpSp>
          <p:nvGrpSpPr>
            <p:cNvPr id="318" name="Group"/>
            <p:cNvGrpSpPr/>
            <p:nvPr/>
          </p:nvGrpSpPr>
          <p:grpSpPr>
            <a:xfrm>
              <a:off x="0" y="80010"/>
              <a:ext cx="457200" cy="449581"/>
              <a:chOff x="0" y="0"/>
              <a:chExt cx="457200" cy="449580"/>
            </a:xfrm>
          </p:grpSpPr>
          <p:sp>
            <p:nvSpPr>
              <p:cNvPr id="316" name="Shape"/>
              <p:cNvSpPr/>
              <p:nvPr/>
            </p:nvSpPr>
            <p:spPr>
              <a:xfrm>
                <a:off x="0" y="72389"/>
                <a:ext cx="457200" cy="30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317" name="5"/>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5</a:t>
                </a:r>
              </a:p>
            </p:txBody>
          </p:sp>
        </p:grpSp>
      </p:grpSp>
      <p:sp>
        <p:nvSpPr>
          <p:cNvPr id="320" name="Line"/>
          <p:cNvSpPr/>
          <p:nvPr/>
        </p:nvSpPr>
        <p:spPr>
          <a:xfrm>
            <a:off x="17750367" y="4959549"/>
            <a:ext cx="1" cy="4572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 name="lift the weight ppt.png" descr="lift the weight ppt.png"/>
          <p:cNvPicPr>
            <a:picLocks noChangeAspect="1"/>
          </p:cNvPicPr>
          <p:nvPr/>
        </p:nvPicPr>
        <p:blipFill>
          <a:blip r:embed="rId2">
            <a:extLst/>
          </a:blip>
          <a:stretch>
            <a:fillRect/>
          </a:stretch>
        </p:blipFill>
        <p:spPr>
          <a:xfrm>
            <a:off x="1682905" y="70668"/>
            <a:ext cx="21018192" cy="135746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250">
        <p:fad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lift the weight ppt.png" descr="lift the weight ppt.png"/>
          <p:cNvPicPr>
            <a:picLocks noChangeAspect="1"/>
          </p:cNvPicPr>
          <p:nvPr/>
        </p:nvPicPr>
        <p:blipFill>
          <a:blip r:embed="rId2">
            <a:extLst/>
          </a:blip>
          <a:stretch>
            <a:fillRect/>
          </a:stretch>
        </p:blipFill>
        <p:spPr>
          <a:xfrm>
            <a:off x="1682905" y="70668"/>
            <a:ext cx="21018192" cy="13574664"/>
          </a:xfrm>
          <a:prstGeom prst="rect">
            <a:avLst/>
          </a:prstGeom>
          <a:ln w="12700">
            <a:miter lim="400000"/>
          </a:ln>
        </p:spPr>
      </p:pic>
      <p:grpSp>
        <p:nvGrpSpPr>
          <p:cNvPr id="325" name="Group"/>
          <p:cNvGrpSpPr/>
          <p:nvPr/>
        </p:nvGrpSpPr>
        <p:grpSpPr>
          <a:xfrm>
            <a:off x="16366067" y="6331150"/>
            <a:ext cx="3352801" cy="2462530"/>
            <a:chOff x="0" y="0"/>
            <a:chExt cx="3352800" cy="2462530"/>
          </a:xfrm>
        </p:grpSpPr>
        <p:sp>
          <p:nvSpPr>
            <p:cNvPr id="323" name="What have I given up on?"/>
            <p:cNvSpPr txBox="1"/>
            <p:nvPr/>
          </p:nvSpPr>
          <p:spPr>
            <a:xfrm>
              <a:off x="457200" y="0"/>
              <a:ext cx="2286000" cy="8432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defRPr sz="2200">
                  <a:latin typeface="Futura Bold BT"/>
                  <a:ea typeface="Futura Bold BT"/>
                  <a:cs typeface="Futura Bold BT"/>
                  <a:sym typeface="Futura Bold BT"/>
                </a:defRPr>
              </a:lvl1pPr>
            </a:lstStyle>
            <a:p>
              <a:pPr/>
              <a:r>
                <a:t>What have I given up on?</a:t>
              </a:r>
            </a:p>
          </p:txBody>
        </p:sp>
        <p:sp>
          <p:nvSpPr>
            <p:cNvPr id="324" name="Why does giving up make me weak?"/>
            <p:cNvSpPr txBox="1"/>
            <p:nvPr/>
          </p:nvSpPr>
          <p:spPr>
            <a:xfrm>
              <a:off x="0" y="1619250"/>
              <a:ext cx="3352800" cy="8432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ctr">
                <a:defRPr sz="2200">
                  <a:latin typeface="Futura Bold BT"/>
                  <a:ea typeface="Futura Bold BT"/>
                  <a:cs typeface="Futura Bold BT"/>
                  <a:sym typeface="Futura Bold BT"/>
                </a:defRPr>
              </a:lvl1pPr>
            </a:lstStyle>
            <a:p>
              <a:pPr/>
              <a:r>
                <a:t>Why does giving up make me weak?</a:t>
              </a:r>
            </a:p>
          </p:txBody>
        </p:sp>
      </p:grpSp>
      <p:grpSp>
        <p:nvGrpSpPr>
          <p:cNvPr id="330" name="Group"/>
          <p:cNvGrpSpPr/>
          <p:nvPr/>
        </p:nvGrpSpPr>
        <p:grpSpPr>
          <a:xfrm>
            <a:off x="3488268" y="11360349"/>
            <a:ext cx="11506201" cy="1268731"/>
            <a:chOff x="0" y="0"/>
            <a:chExt cx="11506200" cy="1268730"/>
          </a:xfrm>
        </p:grpSpPr>
        <p:sp>
          <p:nvSpPr>
            <p:cNvPr id="326" name="Do any of these things…"/>
            <p:cNvSpPr txBox="1"/>
            <p:nvPr/>
          </p:nvSpPr>
          <p:spPr>
            <a:xfrm>
              <a:off x="0" y="0"/>
              <a:ext cx="4267200" cy="11734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Do any of these things</a:t>
              </a:r>
            </a:p>
            <a:p>
              <a:pPr>
                <a:defRPr sz="2200">
                  <a:latin typeface="Futura Bold BT"/>
                  <a:ea typeface="Futura Bold BT"/>
                  <a:cs typeface="Futura Bold BT"/>
                  <a:sym typeface="Futura Bold BT"/>
                </a:defRPr>
              </a:pPr>
              <a:r>
                <a:t>give you Opportunity,</a:t>
              </a:r>
            </a:p>
            <a:p>
              <a:pPr>
                <a:defRPr sz="2200">
                  <a:latin typeface="Futura Bold BT"/>
                  <a:ea typeface="Futura Bold BT"/>
                  <a:cs typeface="Futura Bold BT"/>
                  <a:sym typeface="Futura Bold BT"/>
                </a:defRPr>
              </a:pPr>
              <a:r>
                <a:t>Freedom, and Self-Respect?</a:t>
              </a:r>
            </a:p>
          </p:txBody>
        </p:sp>
        <p:sp>
          <p:nvSpPr>
            <p:cNvPr id="327" name="If YES keep lifting . . . If NO, create a new workout"/>
            <p:cNvSpPr txBox="1"/>
            <p:nvPr/>
          </p:nvSpPr>
          <p:spPr>
            <a:xfrm>
              <a:off x="4495800" y="781050"/>
              <a:ext cx="7010400" cy="4876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a:defRPr sz="2000">
                  <a:latin typeface="Futura Bold BT"/>
                  <a:ea typeface="Futura Bold BT"/>
                  <a:cs typeface="Futura Bold BT"/>
                  <a:sym typeface="Futura Bold BT"/>
                </a:defRPr>
              </a:pPr>
              <a:r>
                <a:t>If </a:t>
              </a:r>
              <a:r>
                <a:rPr u="sng">
                  <a:solidFill>
                    <a:srgbClr val="FF2600"/>
                  </a:solidFill>
                </a:rPr>
                <a:t>YES</a:t>
              </a:r>
              <a:r>
                <a:t> keep lifting . . . If </a:t>
              </a:r>
              <a:r>
                <a:rPr u="sng">
                  <a:solidFill>
                    <a:srgbClr val="FF2600"/>
                  </a:solidFill>
                </a:rPr>
                <a:t>NO,</a:t>
              </a:r>
              <a:r>
                <a:t> create a new workout</a:t>
              </a:r>
            </a:p>
          </p:txBody>
        </p:sp>
        <p:sp>
          <p:nvSpPr>
            <p:cNvPr id="328" name="Line"/>
            <p:cNvSpPr/>
            <p:nvPr/>
          </p:nvSpPr>
          <p:spPr>
            <a:xfrm>
              <a:off x="4171950" y="1009650"/>
              <a:ext cx="666750" cy="0"/>
            </a:xfrm>
            <a:prstGeom prst="line">
              <a:avLst/>
            </a:prstGeom>
            <a:noFill/>
            <a:ln w="76200" cap="flat">
              <a:solidFill>
                <a:srgbClr val="000000"/>
              </a:solidFill>
              <a:prstDash val="solid"/>
              <a:round/>
              <a:tailEnd type="triangle" w="med" len="med"/>
            </a:ln>
            <a:effectLst/>
          </p:spPr>
          <p:txBody>
            <a:bodyPr wrap="square" lIns="0" tIns="0" rIns="0" bIns="0" numCol="1" anchor="t">
              <a:noAutofit/>
            </a:bodyPr>
            <a:lstStyle/>
            <a:p>
              <a:pPr defTabSz="457200">
                <a:defRPr sz="1200">
                  <a:latin typeface="+mj-lt"/>
                  <a:ea typeface="+mj-ea"/>
                  <a:cs typeface="+mj-cs"/>
                  <a:sym typeface="Helvetica"/>
                </a:defRPr>
              </a:pPr>
            </a:p>
          </p:txBody>
        </p:sp>
        <p:sp>
          <p:nvSpPr>
            <p:cNvPr id="329" name="Line"/>
            <p:cNvSpPr/>
            <p:nvPr/>
          </p:nvSpPr>
          <p:spPr>
            <a:xfrm flipV="1">
              <a:off x="10744200" y="304799"/>
              <a:ext cx="323851" cy="476252"/>
            </a:xfrm>
            <a:prstGeom prst="line">
              <a:avLst/>
            </a:prstGeom>
            <a:noFill/>
            <a:ln w="76200" cap="flat">
              <a:solidFill>
                <a:srgbClr val="000000"/>
              </a:solidFill>
              <a:prstDash val="solid"/>
              <a:round/>
              <a:tailEnd type="triangle" w="med" len="med"/>
            </a:ln>
            <a:effectLst/>
          </p:spPr>
          <p:txBody>
            <a:bodyPr wrap="square" lIns="0" tIns="0" rIns="0" bIns="0" numCol="1" anchor="t">
              <a:noAutofit/>
            </a:bodyPr>
            <a:lstStyle/>
            <a:p>
              <a:pPr defTabSz="457200">
                <a:defRPr sz="1200">
                  <a:latin typeface="+mj-lt"/>
                  <a:ea typeface="+mj-ea"/>
                  <a:cs typeface="+mj-cs"/>
                  <a:sym typeface="Helvetica"/>
                </a:defRPr>
              </a:pPr>
            </a:p>
          </p:txBody>
        </p:sp>
      </p:grpSp>
      <p:grpSp>
        <p:nvGrpSpPr>
          <p:cNvPr id="333" name="Group"/>
          <p:cNvGrpSpPr/>
          <p:nvPr/>
        </p:nvGrpSpPr>
        <p:grpSpPr>
          <a:xfrm>
            <a:off x="6891867" y="6629599"/>
            <a:ext cx="9601201" cy="1256032"/>
            <a:chOff x="0" y="0"/>
            <a:chExt cx="9601200" cy="1256029"/>
          </a:xfrm>
        </p:grpSpPr>
        <p:sp>
          <p:nvSpPr>
            <p:cNvPr id="331" name="“Easy” No Resistance"/>
            <p:cNvSpPr txBox="1"/>
            <p:nvPr/>
          </p:nvSpPr>
          <p:spPr>
            <a:xfrm>
              <a:off x="6858000" y="438150"/>
              <a:ext cx="2743200" cy="8178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a:defRPr sz="2200">
                  <a:latin typeface="Futura Bold BT"/>
                  <a:ea typeface="Futura Bold BT"/>
                  <a:cs typeface="Futura Bold BT"/>
                  <a:sym typeface="Futura Bold BT"/>
                </a:defRPr>
              </a:pPr>
              <a:r>
                <a:t>“</a:t>
              </a:r>
              <a:r>
                <a:t>Easy</a:t>
              </a:r>
              <a:r>
                <a:t>”</a:t>
              </a:r>
              <a:br/>
              <a:r>
                <a:rPr sz="2000">
                  <a:latin typeface="Futura Medium BT"/>
                  <a:ea typeface="Futura Medium BT"/>
                  <a:cs typeface="Futura Medium BT"/>
                  <a:sym typeface="Futura Medium BT"/>
                </a:rPr>
                <a:t>No Resistance</a:t>
              </a:r>
            </a:p>
          </p:txBody>
        </p:sp>
        <p:sp>
          <p:nvSpPr>
            <p:cNvPr id="332" name="“Hard”…"/>
            <p:cNvSpPr txBox="1"/>
            <p:nvPr/>
          </p:nvSpPr>
          <p:spPr>
            <a:xfrm>
              <a:off x="0" y="0"/>
              <a:ext cx="2743200" cy="1128776"/>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a:spcBef>
                  <a:spcPts val="700"/>
                </a:spcBef>
                <a:defRPr sz="2200">
                  <a:latin typeface="Futura Bold BT"/>
                  <a:ea typeface="Futura Bold BT"/>
                  <a:cs typeface="Futura Bold BT"/>
                  <a:sym typeface="Futura Bold BT"/>
                </a:defRPr>
              </a:pPr>
              <a:r>
                <a:t>“</a:t>
              </a:r>
              <a:r>
                <a:t>Hard</a:t>
              </a:r>
              <a:r>
                <a:t>”</a:t>
              </a:r>
            </a:p>
            <a:p>
              <a:pPr algn="ctr">
                <a:spcBef>
                  <a:spcPts val="600"/>
                </a:spcBef>
                <a:defRPr sz="1800">
                  <a:latin typeface="Futura Medium BT"/>
                  <a:ea typeface="Futura Medium BT"/>
                  <a:cs typeface="Futura Medium BT"/>
                  <a:sym typeface="Futura Medium BT"/>
                </a:defRPr>
              </a:pPr>
              <a:r>
                <a:t>A Lot of</a:t>
              </a:r>
            </a:p>
            <a:p>
              <a:pPr algn="ctr">
                <a:defRPr sz="1800">
                  <a:latin typeface="Futura Medium BT"/>
                  <a:ea typeface="Futura Medium BT"/>
                  <a:cs typeface="Futura Medium BT"/>
                  <a:sym typeface="Futura Medium BT"/>
                </a:defRPr>
              </a:pPr>
              <a:r>
                <a:t> Resistance</a:t>
              </a:r>
            </a:p>
          </p:txBody>
        </p:sp>
      </p:grpSp>
      <p:sp>
        <p:nvSpPr>
          <p:cNvPr id="334" name="Line"/>
          <p:cNvSpPr/>
          <p:nvPr/>
        </p:nvSpPr>
        <p:spPr>
          <a:xfrm flipH="1" flipV="1">
            <a:off x="7882467" y="6204149"/>
            <a:ext cx="381001" cy="400052"/>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sp>
        <p:nvSpPr>
          <p:cNvPr id="335" name="Line"/>
          <p:cNvSpPr/>
          <p:nvPr/>
        </p:nvSpPr>
        <p:spPr>
          <a:xfrm flipV="1">
            <a:off x="15781867" y="7080449"/>
            <a:ext cx="609601" cy="1524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sp>
        <p:nvSpPr>
          <p:cNvPr id="336" name="Line"/>
          <p:cNvSpPr/>
          <p:nvPr/>
        </p:nvSpPr>
        <p:spPr>
          <a:xfrm>
            <a:off x="4859868" y="3410149"/>
            <a:ext cx="438151" cy="4572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grpSp>
        <p:nvGrpSpPr>
          <p:cNvPr id="342" name="Group"/>
          <p:cNvGrpSpPr/>
          <p:nvPr/>
        </p:nvGrpSpPr>
        <p:grpSpPr>
          <a:xfrm>
            <a:off x="8060267" y="2016959"/>
            <a:ext cx="4306933" cy="1889870"/>
            <a:chOff x="0" y="0"/>
            <a:chExt cx="4306932" cy="1889869"/>
          </a:xfrm>
        </p:grpSpPr>
        <p:grpSp>
          <p:nvGrpSpPr>
            <p:cNvPr id="339" name="Group"/>
            <p:cNvGrpSpPr/>
            <p:nvPr/>
          </p:nvGrpSpPr>
          <p:grpSpPr>
            <a:xfrm>
              <a:off x="0" y="-1"/>
              <a:ext cx="457200" cy="449582"/>
              <a:chOff x="0" y="0"/>
              <a:chExt cx="457200" cy="449580"/>
            </a:xfrm>
          </p:grpSpPr>
          <p:sp>
            <p:nvSpPr>
              <p:cNvPr id="337" name="Shape"/>
              <p:cNvSpPr/>
              <p:nvPr/>
            </p:nvSpPr>
            <p:spPr>
              <a:xfrm>
                <a:off x="0" y="72391"/>
                <a:ext cx="457200" cy="304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338" name="1"/>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1</a:t>
                </a:r>
              </a:p>
            </p:txBody>
          </p:sp>
        </p:grpSp>
        <p:sp>
          <p:nvSpPr>
            <p:cNvPr id="340" name="What is expected of me?"/>
            <p:cNvSpPr txBox="1"/>
            <p:nvPr/>
          </p:nvSpPr>
          <p:spPr>
            <a:xfrm>
              <a:off x="438150" y="151765"/>
              <a:ext cx="3632555" cy="51308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defRPr sz="2200">
                  <a:latin typeface="Futura Bold BT"/>
                  <a:ea typeface="Futura Bold BT"/>
                  <a:cs typeface="Futura Bold BT"/>
                  <a:sym typeface="Futura Bold BT"/>
                </a:defRPr>
              </a:lvl1pPr>
            </a:lstStyle>
            <a:p>
              <a:pPr/>
              <a:r>
                <a:t>What is expected of me?</a:t>
              </a:r>
            </a:p>
          </p:txBody>
        </p:sp>
        <p:sp>
          <p:nvSpPr>
            <p:cNvPr id="341" name="From Parents: (rules)…"/>
            <p:cNvSpPr txBox="1"/>
            <p:nvPr/>
          </p:nvSpPr>
          <p:spPr>
            <a:xfrm>
              <a:off x="866774" y="608965"/>
              <a:ext cx="3440159" cy="128090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defRPr sz="2000">
                  <a:latin typeface="Futura Bold BT"/>
                  <a:ea typeface="Futura Bold BT"/>
                  <a:cs typeface="Futura Bold BT"/>
                  <a:sym typeface="Futura Bold BT"/>
                </a:defRPr>
              </a:pPr>
              <a:r>
                <a:t>From Parents: </a:t>
              </a:r>
              <a:r>
                <a:rPr>
                  <a:latin typeface="Futura Medium BT"/>
                  <a:ea typeface="Futura Medium BT"/>
                  <a:cs typeface="Futura Medium BT"/>
                  <a:sym typeface="Futura Medium BT"/>
                </a:rPr>
                <a:t>(rules)</a:t>
              </a:r>
            </a:p>
            <a:p>
              <a:pPr>
                <a:spcBef>
                  <a:spcPts val="700"/>
                </a:spcBef>
                <a:defRPr sz="2000">
                  <a:latin typeface="Futura Bold BT"/>
                  <a:ea typeface="Futura Bold BT"/>
                  <a:cs typeface="Futura Bold BT"/>
                  <a:sym typeface="Futura Bold BT"/>
                </a:defRPr>
              </a:pPr>
              <a:r>
                <a:t>From Society: (</a:t>
              </a:r>
              <a:r>
                <a:rPr>
                  <a:latin typeface="Futura Medium BT"/>
                  <a:ea typeface="Futura Medium BT"/>
                  <a:cs typeface="Futura Medium BT"/>
                  <a:sym typeface="Futura Medium BT"/>
                </a:rPr>
                <a:t>laws)</a:t>
              </a:r>
            </a:p>
            <a:p>
              <a:pPr>
                <a:spcBef>
                  <a:spcPts val="700"/>
                </a:spcBef>
                <a:defRPr sz="2000">
                  <a:latin typeface="Futura Bold BT"/>
                  <a:ea typeface="Futura Bold BT"/>
                  <a:cs typeface="Futura Bold BT"/>
                  <a:sym typeface="Futura Bold BT"/>
                </a:defRPr>
              </a:pPr>
              <a:r>
                <a:t>For Myself: </a:t>
              </a:r>
              <a:r>
                <a:rPr>
                  <a:latin typeface="Futura Medium BT"/>
                  <a:ea typeface="Futura Medium BT"/>
                  <a:cs typeface="Futura Medium BT"/>
                  <a:sym typeface="Futura Medium BT"/>
                </a:rPr>
                <a:t>(Self Discipline)</a:t>
              </a:r>
            </a:p>
          </p:txBody>
        </p:sp>
      </p:grpSp>
      <p:sp>
        <p:nvSpPr>
          <p:cNvPr id="343" name="Line"/>
          <p:cNvSpPr/>
          <p:nvPr/>
        </p:nvSpPr>
        <p:spPr>
          <a:xfrm flipH="1">
            <a:off x="8174568" y="3041849"/>
            <a:ext cx="609601" cy="342902"/>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grpSp>
        <p:nvGrpSpPr>
          <p:cNvPr id="348" name="Group"/>
          <p:cNvGrpSpPr/>
          <p:nvPr/>
        </p:nvGrpSpPr>
        <p:grpSpPr>
          <a:xfrm>
            <a:off x="2650068" y="1356558"/>
            <a:ext cx="4114801" cy="1584581"/>
            <a:chOff x="0" y="0"/>
            <a:chExt cx="4114800" cy="1584579"/>
          </a:xfrm>
        </p:grpSpPr>
        <p:sp>
          <p:nvSpPr>
            <p:cNvPr id="344" name="Discuss Picture . . .…"/>
            <p:cNvSpPr txBox="1"/>
            <p:nvPr/>
          </p:nvSpPr>
          <p:spPr>
            <a:xfrm>
              <a:off x="304800" y="310515"/>
              <a:ext cx="3810000" cy="127406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Discuss Picture . . .</a:t>
              </a:r>
            </a:p>
            <a:p>
              <a:pPr>
                <a:spcBef>
                  <a:spcPts val="700"/>
                </a:spcBef>
                <a:defRPr sz="2200">
                  <a:latin typeface="Futura Bold BT"/>
                  <a:ea typeface="Futura Bold BT"/>
                  <a:cs typeface="Futura Bold BT"/>
                  <a:sym typeface="Futura Bold BT"/>
                </a:defRPr>
              </a:pPr>
              <a:r>
                <a:t>Why do I need resistance to become stronger?</a:t>
              </a:r>
            </a:p>
          </p:txBody>
        </p:sp>
        <p:grpSp>
          <p:nvGrpSpPr>
            <p:cNvPr id="347" name="Group"/>
            <p:cNvGrpSpPr/>
            <p:nvPr/>
          </p:nvGrpSpPr>
          <p:grpSpPr>
            <a:xfrm>
              <a:off x="0" y="-1"/>
              <a:ext cx="457200" cy="449582"/>
              <a:chOff x="0" y="0"/>
              <a:chExt cx="457200" cy="449580"/>
            </a:xfrm>
          </p:grpSpPr>
          <p:sp>
            <p:nvSpPr>
              <p:cNvPr id="345" name="Shape"/>
              <p:cNvSpPr/>
              <p:nvPr/>
            </p:nvSpPr>
            <p:spPr>
              <a:xfrm>
                <a:off x="0" y="72391"/>
                <a:ext cx="457200" cy="304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346" name="2"/>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2</a:t>
                </a:r>
              </a:p>
            </p:txBody>
          </p:sp>
        </p:grpSp>
      </p:grpSp>
      <p:grpSp>
        <p:nvGrpSpPr>
          <p:cNvPr id="353" name="Group"/>
          <p:cNvGrpSpPr/>
          <p:nvPr/>
        </p:nvGrpSpPr>
        <p:grpSpPr>
          <a:xfrm>
            <a:off x="15731067" y="4121349"/>
            <a:ext cx="4267201" cy="2213866"/>
            <a:chOff x="0" y="0"/>
            <a:chExt cx="4267200" cy="2213864"/>
          </a:xfrm>
        </p:grpSpPr>
        <p:sp>
          <p:nvSpPr>
            <p:cNvPr id="349" name="What things get me into the most trouble?"/>
            <p:cNvSpPr txBox="1"/>
            <p:nvPr/>
          </p:nvSpPr>
          <p:spPr>
            <a:xfrm>
              <a:off x="0" y="0"/>
              <a:ext cx="4267200" cy="846291"/>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ctr">
                <a:defRPr sz="2200">
                  <a:latin typeface="Futura Bold BT"/>
                  <a:ea typeface="Futura Bold BT"/>
                  <a:cs typeface="Futura Bold BT"/>
                  <a:sym typeface="Futura Bold BT"/>
                </a:defRPr>
              </a:lvl1pPr>
            </a:lstStyle>
            <a:p>
              <a:pPr/>
              <a:r>
                <a:t>What things get me into the most trouble?</a:t>
              </a:r>
            </a:p>
          </p:txBody>
        </p:sp>
        <p:grpSp>
          <p:nvGrpSpPr>
            <p:cNvPr id="352" name="Group"/>
            <p:cNvGrpSpPr/>
            <p:nvPr/>
          </p:nvGrpSpPr>
          <p:grpSpPr>
            <a:xfrm>
              <a:off x="762000" y="1762680"/>
              <a:ext cx="457200" cy="451185"/>
              <a:chOff x="0" y="0"/>
              <a:chExt cx="457200" cy="451184"/>
            </a:xfrm>
          </p:grpSpPr>
          <p:sp>
            <p:nvSpPr>
              <p:cNvPr id="350" name="Shape"/>
              <p:cNvSpPr/>
              <p:nvPr/>
            </p:nvSpPr>
            <p:spPr>
              <a:xfrm>
                <a:off x="0" y="72648"/>
                <a:ext cx="457200" cy="3058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351" name="3"/>
              <p:cNvSpPr txBox="1"/>
              <p:nvPr/>
            </p:nvSpPr>
            <p:spPr>
              <a:xfrm>
                <a:off x="61772" y="0"/>
                <a:ext cx="333656" cy="451185"/>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algn="ctr">
                  <a:defRPr sz="1800">
                    <a:latin typeface="Futura Medium BT"/>
                    <a:ea typeface="Futura Medium BT"/>
                    <a:cs typeface="Futura Medium BT"/>
                    <a:sym typeface="Futura Medium BT"/>
                  </a:defRPr>
                </a:lvl1pPr>
              </a:lstStyle>
              <a:p>
                <a:pPr/>
                <a:r>
                  <a:t>3</a:t>
                </a:r>
              </a:p>
            </p:txBody>
          </p:sp>
        </p:grpSp>
      </p:grpSp>
      <p:grpSp>
        <p:nvGrpSpPr>
          <p:cNvPr id="359" name="Group"/>
          <p:cNvGrpSpPr/>
          <p:nvPr/>
        </p:nvGrpSpPr>
        <p:grpSpPr>
          <a:xfrm>
            <a:off x="2700868" y="7804349"/>
            <a:ext cx="5486401" cy="2875281"/>
            <a:chOff x="0" y="0"/>
            <a:chExt cx="5486400" cy="2875279"/>
          </a:xfrm>
        </p:grpSpPr>
        <p:sp>
          <p:nvSpPr>
            <p:cNvPr id="354" name="What are three things that I put most of my Time and Effort into?"/>
            <p:cNvSpPr txBox="1"/>
            <p:nvPr/>
          </p:nvSpPr>
          <p:spPr>
            <a:xfrm>
              <a:off x="457200" y="0"/>
              <a:ext cx="3962400" cy="11734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What are three things that I put most of my </a:t>
              </a:r>
              <a:r>
                <a:rPr>
                  <a:solidFill>
                    <a:srgbClr val="FF2600"/>
                  </a:solidFill>
                </a:rPr>
                <a:t>Time</a:t>
              </a:r>
              <a:r>
                <a:t> and </a:t>
              </a:r>
              <a:r>
                <a:rPr>
                  <a:solidFill>
                    <a:srgbClr val="FF2600"/>
                  </a:solidFill>
                </a:rPr>
                <a:t>Effort </a:t>
              </a:r>
              <a:r>
                <a:t>into?</a:t>
              </a:r>
            </a:p>
          </p:txBody>
        </p:sp>
        <p:sp>
          <p:nvSpPr>
            <p:cNvPr id="355" name="1.…"/>
            <p:cNvSpPr txBox="1"/>
            <p:nvPr/>
          </p:nvSpPr>
          <p:spPr>
            <a:xfrm>
              <a:off x="762000" y="1041400"/>
              <a:ext cx="4724400" cy="18338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1.</a:t>
              </a:r>
            </a:p>
            <a:p>
              <a:pPr>
                <a:defRPr sz="2200">
                  <a:latin typeface="Futura Bold BT"/>
                  <a:ea typeface="Futura Bold BT"/>
                  <a:cs typeface="Futura Bold BT"/>
                  <a:sym typeface="Futura Bold BT"/>
                </a:defRPr>
              </a:pPr>
            </a:p>
            <a:p>
              <a:pPr>
                <a:defRPr sz="2200">
                  <a:latin typeface="Futura Bold BT"/>
                  <a:ea typeface="Futura Bold BT"/>
                  <a:cs typeface="Futura Bold BT"/>
                  <a:sym typeface="Futura Bold BT"/>
                </a:defRPr>
              </a:pPr>
              <a:r>
                <a:t>2.</a:t>
              </a:r>
            </a:p>
            <a:p>
              <a:pPr>
                <a:defRPr sz="2200">
                  <a:latin typeface="Futura Bold BT"/>
                  <a:ea typeface="Futura Bold BT"/>
                  <a:cs typeface="Futura Bold BT"/>
                  <a:sym typeface="Futura Bold BT"/>
                </a:defRPr>
              </a:pPr>
            </a:p>
            <a:p>
              <a:pPr>
                <a:defRPr sz="2200">
                  <a:latin typeface="Futura Bold BT"/>
                  <a:ea typeface="Futura Bold BT"/>
                  <a:cs typeface="Futura Bold BT"/>
                  <a:sym typeface="Futura Bold BT"/>
                </a:defRPr>
              </a:pPr>
              <a:r>
                <a:t>3.</a:t>
              </a:r>
            </a:p>
          </p:txBody>
        </p:sp>
        <p:grpSp>
          <p:nvGrpSpPr>
            <p:cNvPr id="358" name="Group"/>
            <p:cNvGrpSpPr/>
            <p:nvPr/>
          </p:nvGrpSpPr>
          <p:grpSpPr>
            <a:xfrm>
              <a:off x="0" y="54610"/>
              <a:ext cx="457200" cy="449581"/>
              <a:chOff x="0" y="0"/>
              <a:chExt cx="457200" cy="449580"/>
            </a:xfrm>
          </p:grpSpPr>
          <p:sp>
            <p:nvSpPr>
              <p:cNvPr id="356" name="Shape"/>
              <p:cNvSpPr/>
              <p:nvPr/>
            </p:nvSpPr>
            <p:spPr>
              <a:xfrm>
                <a:off x="0" y="72389"/>
                <a:ext cx="457200" cy="30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357" name="4"/>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4</a:t>
                </a:r>
              </a:p>
            </p:txBody>
          </p:sp>
        </p:grpSp>
      </p:grpSp>
      <p:grpSp>
        <p:nvGrpSpPr>
          <p:cNvPr id="365" name="Group"/>
          <p:cNvGrpSpPr/>
          <p:nvPr/>
        </p:nvGrpSpPr>
        <p:grpSpPr>
          <a:xfrm>
            <a:off x="15502467" y="9201349"/>
            <a:ext cx="5486401" cy="2951481"/>
            <a:chOff x="0" y="0"/>
            <a:chExt cx="5486400" cy="2951479"/>
          </a:xfrm>
        </p:grpSpPr>
        <p:sp>
          <p:nvSpPr>
            <p:cNvPr id="360" name="What are three new options you could do with your time that will make you stronger?"/>
            <p:cNvSpPr txBox="1"/>
            <p:nvPr/>
          </p:nvSpPr>
          <p:spPr>
            <a:xfrm>
              <a:off x="457200" y="0"/>
              <a:ext cx="4724400" cy="11734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defRPr sz="2200">
                  <a:latin typeface="Futura Bold BT"/>
                  <a:ea typeface="Futura Bold BT"/>
                  <a:cs typeface="Futura Bold BT"/>
                  <a:sym typeface="Futura Bold BT"/>
                </a:defRPr>
              </a:lvl1pPr>
            </a:lstStyle>
            <a:p>
              <a:pPr/>
              <a:r>
                <a:t>What are three new options you could do with your time that will make you stronger?</a:t>
              </a:r>
            </a:p>
          </p:txBody>
        </p:sp>
        <p:sp>
          <p:nvSpPr>
            <p:cNvPr id="361" name="1.…"/>
            <p:cNvSpPr txBox="1"/>
            <p:nvPr/>
          </p:nvSpPr>
          <p:spPr>
            <a:xfrm>
              <a:off x="762000" y="1117600"/>
              <a:ext cx="4724400" cy="18338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defRPr sz="2200">
                  <a:latin typeface="Futura Bold BT"/>
                  <a:ea typeface="Futura Bold BT"/>
                  <a:cs typeface="Futura Bold BT"/>
                  <a:sym typeface="Futura Bold BT"/>
                </a:defRPr>
              </a:pPr>
              <a:r>
                <a:t>1.</a:t>
              </a:r>
            </a:p>
            <a:p>
              <a:pPr>
                <a:defRPr sz="2200">
                  <a:latin typeface="Futura Bold BT"/>
                  <a:ea typeface="Futura Bold BT"/>
                  <a:cs typeface="Futura Bold BT"/>
                  <a:sym typeface="Futura Bold BT"/>
                </a:defRPr>
              </a:pPr>
            </a:p>
            <a:p>
              <a:pPr>
                <a:defRPr sz="2200">
                  <a:latin typeface="Futura Bold BT"/>
                  <a:ea typeface="Futura Bold BT"/>
                  <a:cs typeface="Futura Bold BT"/>
                  <a:sym typeface="Futura Bold BT"/>
                </a:defRPr>
              </a:pPr>
              <a:r>
                <a:t>2.</a:t>
              </a:r>
            </a:p>
            <a:p>
              <a:pPr>
                <a:defRPr sz="2200">
                  <a:latin typeface="Futura Bold BT"/>
                  <a:ea typeface="Futura Bold BT"/>
                  <a:cs typeface="Futura Bold BT"/>
                  <a:sym typeface="Futura Bold BT"/>
                </a:defRPr>
              </a:pPr>
            </a:p>
            <a:p>
              <a:pPr>
                <a:defRPr sz="2200">
                  <a:latin typeface="Futura Bold BT"/>
                  <a:ea typeface="Futura Bold BT"/>
                  <a:cs typeface="Futura Bold BT"/>
                  <a:sym typeface="Futura Bold BT"/>
                </a:defRPr>
              </a:pPr>
              <a:r>
                <a:t>3.</a:t>
              </a:r>
            </a:p>
          </p:txBody>
        </p:sp>
        <p:grpSp>
          <p:nvGrpSpPr>
            <p:cNvPr id="364" name="Group"/>
            <p:cNvGrpSpPr/>
            <p:nvPr/>
          </p:nvGrpSpPr>
          <p:grpSpPr>
            <a:xfrm>
              <a:off x="0" y="80010"/>
              <a:ext cx="457200" cy="449581"/>
              <a:chOff x="0" y="0"/>
              <a:chExt cx="457200" cy="449580"/>
            </a:xfrm>
          </p:grpSpPr>
          <p:sp>
            <p:nvSpPr>
              <p:cNvPr id="362" name="Shape"/>
              <p:cNvSpPr/>
              <p:nvPr/>
            </p:nvSpPr>
            <p:spPr>
              <a:xfrm>
                <a:off x="0" y="72389"/>
                <a:ext cx="457200" cy="30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363" name="5"/>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5</a:t>
                </a:r>
              </a:p>
            </p:txBody>
          </p:sp>
        </p:grpSp>
      </p:grpSp>
      <p:grpSp>
        <p:nvGrpSpPr>
          <p:cNvPr id="371" name="Group"/>
          <p:cNvGrpSpPr/>
          <p:nvPr/>
        </p:nvGrpSpPr>
        <p:grpSpPr>
          <a:xfrm>
            <a:off x="13038667" y="2927549"/>
            <a:ext cx="5486401" cy="1066801"/>
            <a:chOff x="0" y="0"/>
            <a:chExt cx="5486399" cy="1066800"/>
          </a:xfrm>
        </p:grpSpPr>
        <p:sp>
          <p:nvSpPr>
            <p:cNvPr id="366" name="Why does this need to be your strongest muscle?"/>
            <p:cNvSpPr txBox="1"/>
            <p:nvPr/>
          </p:nvSpPr>
          <p:spPr>
            <a:xfrm>
              <a:off x="762000" y="0"/>
              <a:ext cx="4724400" cy="8432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defRPr sz="2200">
                  <a:latin typeface="Futura Bold BT"/>
                  <a:ea typeface="Futura Bold BT"/>
                  <a:cs typeface="Futura Bold BT"/>
                  <a:sym typeface="Futura Bold BT"/>
                </a:defRPr>
              </a:lvl1pPr>
            </a:lstStyle>
            <a:p>
              <a:pPr/>
              <a:r>
                <a:t>Why does this need to be your strongest muscle?</a:t>
              </a:r>
            </a:p>
          </p:txBody>
        </p:sp>
        <p:grpSp>
          <p:nvGrpSpPr>
            <p:cNvPr id="369" name="Group"/>
            <p:cNvGrpSpPr/>
            <p:nvPr/>
          </p:nvGrpSpPr>
          <p:grpSpPr>
            <a:xfrm>
              <a:off x="304800" y="22860"/>
              <a:ext cx="457200" cy="449581"/>
              <a:chOff x="0" y="0"/>
              <a:chExt cx="457200" cy="449580"/>
            </a:xfrm>
          </p:grpSpPr>
          <p:sp>
            <p:nvSpPr>
              <p:cNvPr id="367" name="Shape"/>
              <p:cNvSpPr/>
              <p:nvPr/>
            </p:nvSpPr>
            <p:spPr>
              <a:xfrm>
                <a:off x="0" y="72389"/>
                <a:ext cx="457200" cy="30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40"/>
                    </a:moveTo>
                    <a:cubicBezTo>
                      <a:pt x="0" y="5029"/>
                      <a:pt x="2418" y="6480"/>
                      <a:pt x="5400" y="6480"/>
                    </a:cubicBezTo>
                    <a:cubicBezTo>
                      <a:pt x="8382" y="6480"/>
                      <a:pt x="10800" y="5029"/>
                      <a:pt x="10800" y="3240"/>
                    </a:cubicBezTo>
                    <a:cubicBezTo>
                      <a:pt x="10800" y="1451"/>
                      <a:pt x="13218" y="0"/>
                      <a:pt x="16200" y="0"/>
                    </a:cubicBezTo>
                    <a:cubicBezTo>
                      <a:pt x="19182" y="0"/>
                      <a:pt x="21600" y="1451"/>
                      <a:pt x="21600" y="3240"/>
                    </a:cubicBezTo>
                    <a:lnTo>
                      <a:pt x="21600" y="18360"/>
                    </a:lnTo>
                    <a:cubicBezTo>
                      <a:pt x="21600" y="16571"/>
                      <a:pt x="19182" y="15120"/>
                      <a:pt x="16200" y="15120"/>
                    </a:cubicBezTo>
                    <a:cubicBezTo>
                      <a:pt x="13218" y="15120"/>
                      <a:pt x="10800" y="16571"/>
                      <a:pt x="10800" y="18360"/>
                    </a:cubicBezTo>
                    <a:cubicBezTo>
                      <a:pt x="10800" y="20149"/>
                      <a:pt x="8382" y="21600"/>
                      <a:pt x="5400" y="21600"/>
                    </a:cubicBezTo>
                    <a:cubicBezTo>
                      <a:pt x="2418" y="21600"/>
                      <a:pt x="0" y="20149"/>
                      <a:pt x="0" y="18360"/>
                    </a:cubicBezTo>
                    <a:close/>
                  </a:path>
                </a:pathLst>
              </a:custGeom>
              <a:solidFill>
                <a:srgbClr val="FF2600"/>
              </a:solidFill>
              <a:ln w="25400" cap="flat">
                <a:noFill/>
                <a:miter lim="400000"/>
              </a:ln>
              <a:effectLst>
                <a:outerShdw sx="100000" sy="100000" kx="0" ky="0" algn="b" rotWithShape="0" blurRad="0" dist="63500" dir="2700000">
                  <a:srgbClr val="991200">
                    <a:alpha val="74997"/>
                  </a:srgbClr>
                </a:outerShdw>
              </a:effectLst>
            </p:spPr>
            <p:txBody>
              <a:bodyPr wrap="square" lIns="91439" tIns="91439" rIns="91439" bIns="91439" numCol="1" anchor="ctr">
                <a:noAutofit/>
              </a:bodyPr>
              <a:lstStyle/>
              <a:p>
                <a:pPr algn="ctr">
                  <a:defRPr sz="2200">
                    <a:latin typeface="Futura Bold BT"/>
                    <a:ea typeface="Futura Bold BT"/>
                    <a:cs typeface="Futura Bold BT"/>
                    <a:sym typeface="Futura Bold BT"/>
                  </a:defRPr>
                </a:pPr>
              </a:p>
            </p:txBody>
          </p:sp>
          <p:sp>
            <p:nvSpPr>
              <p:cNvPr id="368" name="6"/>
              <p:cNvSpPr txBox="1"/>
              <p:nvPr/>
            </p:nvSpPr>
            <p:spPr>
              <a:xfrm>
                <a:off x="61772" y="0"/>
                <a:ext cx="333656" cy="449580"/>
              </a:xfrm>
              <a:prstGeom prst="rect">
                <a:avLst/>
              </a:prstGeom>
              <a:noFill/>
              <a:ln w="254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ctr">
                <a:spAutoFit/>
              </a:bodyPr>
              <a:lstStyle>
                <a:lvl1pPr algn="ctr">
                  <a:defRPr sz="1800">
                    <a:latin typeface="Futura Medium BT"/>
                    <a:ea typeface="Futura Medium BT"/>
                    <a:cs typeface="Futura Medium BT"/>
                    <a:sym typeface="Futura Medium BT"/>
                  </a:defRPr>
                </a:lvl1pPr>
              </a:lstStyle>
              <a:p>
                <a:pPr/>
                <a:r>
                  <a:t>6</a:t>
                </a:r>
              </a:p>
            </p:txBody>
          </p:sp>
        </p:grpSp>
        <p:sp>
          <p:nvSpPr>
            <p:cNvPr id="370" name="Line"/>
            <p:cNvSpPr/>
            <p:nvPr/>
          </p:nvSpPr>
          <p:spPr>
            <a:xfrm flipH="1">
              <a:off x="0" y="704849"/>
              <a:ext cx="495300" cy="361952"/>
            </a:xfrm>
            <a:prstGeom prst="line">
              <a:avLst/>
            </a:prstGeom>
            <a:noFill/>
            <a:ln w="76200" cap="flat">
              <a:solidFill>
                <a:srgbClr val="000000"/>
              </a:solidFill>
              <a:prstDash val="solid"/>
              <a:round/>
              <a:tailEnd type="triangle" w="med" len="med"/>
            </a:ln>
            <a:effectLst/>
          </p:spPr>
          <p:txBody>
            <a:bodyPr wrap="square" lIns="0" tIns="0" rIns="0" bIns="0" numCol="1" anchor="t">
              <a:noAutofit/>
            </a:bodyPr>
            <a:lstStyle/>
            <a:p>
              <a:pPr defTabSz="457200">
                <a:defRPr sz="1200">
                  <a:latin typeface="+mj-lt"/>
                  <a:ea typeface="+mj-ea"/>
                  <a:cs typeface="+mj-cs"/>
                  <a:sym typeface="Helvetica"/>
                </a:defRPr>
              </a:pPr>
            </a:p>
          </p:txBody>
        </p:sp>
      </p:grpSp>
      <p:sp>
        <p:nvSpPr>
          <p:cNvPr id="372" name="Line"/>
          <p:cNvSpPr/>
          <p:nvPr/>
        </p:nvSpPr>
        <p:spPr>
          <a:xfrm>
            <a:off x="17750367" y="4959549"/>
            <a:ext cx="1" cy="457201"/>
          </a:xfrm>
          <a:prstGeom prst="line">
            <a:avLst/>
          </a:prstGeom>
          <a:ln w="76200">
            <a:solidFill>
              <a:srgbClr val="000000"/>
            </a:solidFill>
            <a:tailEnd type="triangle"/>
          </a:ln>
        </p:spPr>
        <p:txBody>
          <a:bodyPr lIns="0" tIns="0" rIns="0" bIns="0"/>
          <a:lstStyle/>
          <a:p>
            <a:pPr defTabSz="457200">
              <a:defRPr sz="1200">
                <a:latin typeface="+mj-lt"/>
                <a:ea typeface="+mj-ea"/>
                <a:cs typeface="+mj-cs"/>
                <a:sym typeface="Helvetica"/>
              </a:defRPr>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Shape 95"/>
          <p:cNvSpPr txBox="1"/>
          <p:nvPr>
            <p:ph type="title"/>
          </p:nvPr>
        </p:nvSpPr>
        <p:spPr>
          <a:xfrm>
            <a:off x="3962400" y="-223823"/>
            <a:ext cx="16459200" cy="2286001"/>
          </a:xfrm>
          <a:prstGeom prst="rect">
            <a:avLst/>
          </a:prstGeom>
        </p:spPr>
        <p:txBody>
          <a:bodyPr/>
          <a:lstStyle>
            <a:lvl1pPr algn="ctr"/>
          </a:lstStyle>
          <a:p>
            <a:pPr/>
            <a:r>
              <a:t>Activity: Follow Directions</a:t>
            </a:r>
          </a:p>
        </p:txBody>
      </p:sp>
      <p:sp>
        <p:nvSpPr>
          <p:cNvPr id="375" name="This might look like a simple activity—but it’s actually about how you handle real-life situations every day. In life, rules, directions, and expectations can feel annoying or easy to ignore—but those moments are exactly where your choices matter most. T"/>
          <p:cNvSpPr txBox="1"/>
          <p:nvPr/>
        </p:nvSpPr>
        <p:spPr>
          <a:xfrm>
            <a:off x="3962400" y="3621593"/>
            <a:ext cx="16459200" cy="5750938"/>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a:defRPr sz="4800"/>
            </a:lvl1pPr>
          </a:lstStyle>
          <a:p>
            <a:pPr/>
            <a:r>
              <a:t>This might look like a simple activity—but it’s actually about how you handle real-life situations every day. In life, rules, directions, and expectations can feel annoying or easy to ignore—but those moments are exactly where your choices matter most. The way you approach this activity will say a lot about how you deal with challenges, responsibility, and pressure in real life. Pay attention—you might learn something about yourself.</a:t>
            </a:r>
          </a:p>
        </p:txBody>
      </p:sp>
      <p:sp>
        <p:nvSpPr>
          <p:cNvPr id="376" name="Puzzle Piece"/>
          <p:cNvSpPr/>
          <p:nvPr/>
        </p:nvSpPr>
        <p:spPr>
          <a:xfrm>
            <a:off x="4474177" y="945858"/>
            <a:ext cx="1499203" cy="879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000000"/>
          </a:solidFill>
          <a:ln w="12700">
            <a:miter lim="400000"/>
          </a:ln>
          <a:effectLst>
            <a:outerShdw sx="100000" sy="100000" kx="0" ky="0" algn="b" rotWithShape="0" blurRad="76200" dist="38100" dir="5400000">
              <a:srgbClr val="000000">
                <a:alpha val="35000"/>
              </a:srgbClr>
            </a:outerShdw>
          </a:effectLst>
        </p:spPr>
        <p:txBody>
          <a:bodyPr tIns="91439" bIns="91439" anchor="ct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5"/>
                                        </p:tgtEl>
                                        <p:attrNameLst>
                                          <p:attrName>style.visibility</p:attrName>
                                        </p:attrNameLst>
                                      </p:cBhvr>
                                      <p:to>
                                        <p:strVal val="visible"/>
                                      </p:to>
                                    </p:set>
                                    <p:animEffect filter="wipe(left)" transition="in">
                                      <p:cBhvr>
                                        <p:cTn id="7" dur="1000"/>
                                        <p:tgtEl>
                                          <p:spTgt spid="3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5"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Shape 95"/>
          <p:cNvSpPr txBox="1"/>
          <p:nvPr>
            <p:ph type="title"/>
          </p:nvPr>
        </p:nvSpPr>
        <p:spPr>
          <a:xfrm>
            <a:off x="3962400" y="-223823"/>
            <a:ext cx="16459200" cy="2286001"/>
          </a:xfrm>
          <a:prstGeom prst="rect">
            <a:avLst/>
          </a:prstGeom>
        </p:spPr>
        <p:txBody>
          <a:bodyPr/>
          <a:lstStyle>
            <a:lvl1pPr algn="ctr"/>
          </a:lstStyle>
          <a:p>
            <a:pPr/>
            <a:r>
              <a:t>Activity: Follow Directions</a:t>
            </a:r>
          </a:p>
        </p:txBody>
      </p:sp>
      <p:sp>
        <p:nvSpPr>
          <p:cNvPr id="379" name="“I’m going to give you a short assignment. Your job is to follow the directions exactly as they are written.”"/>
          <p:cNvSpPr txBox="1"/>
          <p:nvPr/>
        </p:nvSpPr>
        <p:spPr>
          <a:xfrm>
            <a:off x="3962400" y="3621593"/>
            <a:ext cx="16459200" cy="1559938"/>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a:defRPr sz="4800"/>
            </a:lvl1pPr>
          </a:lstStyle>
          <a:p>
            <a:pPr/>
            <a:r>
              <a:t>“I’m going to give you a short assignment. Your job is to follow the directions exactly as they are written.”</a:t>
            </a:r>
          </a:p>
        </p:txBody>
      </p:sp>
      <p:sp>
        <p:nvSpPr>
          <p:cNvPr id="380" name="Shape 95"/>
          <p:cNvSpPr txBox="1"/>
          <p:nvPr/>
        </p:nvSpPr>
        <p:spPr>
          <a:xfrm>
            <a:off x="2801555" y="2110276"/>
            <a:ext cx="5708143" cy="1266006"/>
          </a:xfrm>
          <a:prstGeom prst="rect">
            <a:avLst/>
          </a:prstGeom>
          <a:ln w="25400">
            <a:miter lim="400000"/>
          </a:ln>
          <a:extLst>
            <a:ext uri="{C572A759-6A51-4108-AA02-DFA0A04FC94B}">
              <ma14:wrappingTextBoxFlag xmlns:ma14="http://schemas.microsoft.com/office/mac/drawingml/2011/main" val="1"/>
            </a:ext>
          </a:extLst>
        </p:spPr>
        <p:txBody>
          <a:bodyPr lIns="182849" tIns="182849" rIns="182849" bIns="182849" anchor="b">
            <a:normAutofit fontScale="100000" lnSpcReduction="0"/>
          </a:bodyPr>
          <a:lstStyle>
            <a:lvl1pPr indent="457200">
              <a:defRPr b="1" sz="5000"/>
            </a:lvl1pPr>
          </a:lstStyle>
          <a:p>
            <a:pPr/>
            <a:r>
              <a:t>Instructions: </a:t>
            </a:r>
          </a:p>
        </p:txBody>
      </p:sp>
      <p:sp>
        <p:nvSpPr>
          <p:cNvPr id="381" name="Important:…"/>
          <p:cNvSpPr txBox="1"/>
          <p:nvPr/>
        </p:nvSpPr>
        <p:spPr>
          <a:xfrm>
            <a:off x="3962400" y="6388105"/>
            <a:ext cx="16459200" cy="2956938"/>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a:defRPr b="1" sz="4800"/>
            </a:pPr>
            <a:r>
              <a:t>Important: </a:t>
            </a:r>
          </a:p>
          <a:p>
            <a:pPr marL="481263" indent="-481263">
              <a:buSzPct val="100000"/>
              <a:buChar char="•"/>
              <a:defRPr sz="4800"/>
            </a:pPr>
            <a:r>
              <a:t>Work independently (no helping each other)</a:t>
            </a:r>
          </a:p>
          <a:p>
            <a:pPr marL="481263" indent="-481263">
              <a:buSzPct val="100000"/>
              <a:buChar char="•"/>
              <a:defRPr sz="4800"/>
            </a:pPr>
            <a:r>
              <a:t>Do not talk or ask questions during the assignment</a:t>
            </a:r>
          </a:p>
          <a:p>
            <a:pPr marL="481263" indent="-481263">
              <a:buSzPct val="100000"/>
              <a:buChar char="•"/>
              <a:defRPr sz="4800"/>
            </a:pPr>
            <a:r>
              <a:t>Follow the directions as closely as possible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9"/>
                                        </p:tgtEl>
                                        <p:attrNameLst>
                                          <p:attrName>style.visibility</p:attrName>
                                        </p:attrNameLst>
                                      </p:cBhvr>
                                      <p:to>
                                        <p:strVal val="visible"/>
                                      </p:to>
                                    </p:set>
                                    <p:animEffect filter="wipe(left)" transition="in">
                                      <p:cBhvr>
                                        <p:cTn id="7" dur="1000"/>
                                        <p:tgtEl>
                                          <p:spTgt spid="37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81">
                                            <p:bg/>
                                          </p:spTgt>
                                        </p:tgtEl>
                                        <p:attrNameLst>
                                          <p:attrName>style.visibility</p:attrName>
                                        </p:attrNameLst>
                                      </p:cBhvr>
                                      <p:to>
                                        <p:strVal val="visible"/>
                                      </p:to>
                                    </p:set>
                                    <p:animEffect filter="wipe(left)" transition="in">
                                      <p:cBhvr>
                                        <p:cTn id="12" dur="1000"/>
                                        <p:tgtEl>
                                          <p:spTgt spid="381">
                                            <p:bg/>
                                          </p:spTgt>
                                        </p:tgtEl>
                                      </p:cBhvr>
                                    </p:animEffect>
                                  </p:childTnLst>
                                </p:cTn>
                              </p:par>
                              <p:par>
                                <p:cTn id="13" presetClass="entr" nodeType="withEffect" presetSubtype="8" presetID="22" grpId="2" fill="hold">
                                  <p:stCondLst>
                                    <p:cond delay="0"/>
                                  </p:stCondLst>
                                  <p:iterate type="el" backwards="0">
                                    <p:tmAbs val="0"/>
                                  </p:iterate>
                                  <p:childTnLst>
                                    <p:set>
                                      <p:cBhvr>
                                        <p:cTn id="14" fill="hold"/>
                                        <p:tgtEl>
                                          <p:spTgt spid="381">
                                            <p:txEl>
                                              <p:pRg st="0" end="0"/>
                                            </p:txEl>
                                          </p:spTgt>
                                        </p:tgtEl>
                                        <p:attrNameLst>
                                          <p:attrName>style.visibility</p:attrName>
                                        </p:attrNameLst>
                                      </p:cBhvr>
                                      <p:to>
                                        <p:strVal val="visible"/>
                                      </p:to>
                                    </p:set>
                                    <p:animEffect filter="wipe(left)" transition="in">
                                      <p:cBhvr>
                                        <p:cTn id="15" dur="1000"/>
                                        <p:tgtEl>
                                          <p:spTgt spid="38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2" fill="hold">
                                  <p:stCondLst>
                                    <p:cond delay="0"/>
                                  </p:stCondLst>
                                  <p:iterate type="el" backwards="0">
                                    <p:tmAbs val="0"/>
                                  </p:iterate>
                                  <p:childTnLst>
                                    <p:set>
                                      <p:cBhvr>
                                        <p:cTn id="19" fill="hold"/>
                                        <p:tgtEl>
                                          <p:spTgt spid="381">
                                            <p:txEl>
                                              <p:pRg st="1" end="1"/>
                                            </p:txEl>
                                          </p:spTgt>
                                        </p:tgtEl>
                                        <p:attrNameLst>
                                          <p:attrName>style.visibility</p:attrName>
                                        </p:attrNameLst>
                                      </p:cBhvr>
                                      <p:to>
                                        <p:strVal val="visible"/>
                                      </p:to>
                                    </p:set>
                                    <p:animEffect filter="wipe(left)" transition="in">
                                      <p:cBhvr>
                                        <p:cTn id="20" dur="1000"/>
                                        <p:tgtEl>
                                          <p:spTgt spid="38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2" fill="hold">
                                  <p:stCondLst>
                                    <p:cond delay="0"/>
                                  </p:stCondLst>
                                  <p:iterate type="el" backwards="0">
                                    <p:tmAbs val="0"/>
                                  </p:iterate>
                                  <p:childTnLst>
                                    <p:set>
                                      <p:cBhvr>
                                        <p:cTn id="24" fill="hold"/>
                                        <p:tgtEl>
                                          <p:spTgt spid="381">
                                            <p:txEl>
                                              <p:pRg st="2" end="2"/>
                                            </p:txEl>
                                          </p:spTgt>
                                        </p:tgtEl>
                                        <p:attrNameLst>
                                          <p:attrName>style.visibility</p:attrName>
                                        </p:attrNameLst>
                                      </p:cBhvr>
                                      <p:to>
                                        <p:strVal val="visible"/>
                                      </p:to>
                                    </p:set>
                                    <p:animEffect filter="wipe(left)" transition="in">
                                      <p:cBhvr>
                                        <p:cTn id="25" dur="1000"/>
                                        <p:tgtEl>
                                          <p:spTgt spid="38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2" fill="hold">
                                  <p:stCondLst>
                                    <p:cond delay="0"/>
                                  </p:stCondLst>
                                  <p:iterate type="el" backwards="0">
                                    <p:tmAbs val="0"/>
                                  </p:iterate>
                                  <p:childTnLst>
                                    <p:set>
                                      <p:cBhvr>
                                        <p:cTn id="29" fill="hold"/>
                                        <p:tgtEl>
                                          <p:spTgt spid="381">
                                            <p:txEl>
                                              <p:pRg st="3" end="3"/>
                                            </p:txEl>
                                          </p:spTgt>
                                        </p:tgtEl>
                                        <p:attrNameLst>
                                          <p:attrName>style.visibility</p:attrName>
                                        </p:attrNameLst>
                                      </p:cBhvr>
                                      <p:to>
                                        <p:strVal val="visible"/>
                                      </p:to>
                                    </p:set>
                                    <p:animEffect filter="wipe(left)" transition="in">
                                      <p:cBhvr>
                                        <p:cTn id="30" dur="1000"/>
                                        <p:tgtEl>
                                          <p:spTgt spid="38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9" grpId="1"/>
      <p:bldP build="p" bldLvl="5" animBg="1" rev="0" advAuto="0" spid="381"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Rectangle"/>
          <p:cNvSpPr/>
          <p:nvPr/>
        </p:nvSpPr>
        <p:spPr>
          <a:xfrm>
            <a:off x="2128" y="42980"/>
            <a:ext cx="24515957" cy="13630040"/>
          </a:xfrm>
          <a:prstGeom prst="rect">
            <a:avLst/>
          </a:prstGeom>
          <a:solidFill>
            <a:srgbClr val="000000"/>
          </a:solidFill>
          <a:ln w="12700">
            <a:miter lim="400000"/>
          </a:ln>
          <a:effectLst>
            <a:outerShdw sx="100000" sy="100000" kx="0" ky="0" algn="b" rotWithShape="0" blurRad="76200" dist="38100" dir="5400000">
              <a:srgbClr val="000000">
                <a:alpha val="35000"/>
              </a:srgbClr>
            </a:outerShdw>
          </a:effectLst>
        </p:spPr>
        <p:txBody>
          <a:bodyPr tIns="91439" bIns="91439" anchor="ctr"/>
          <a:lstStyle/>
          <a:p>
            <a:pPr/>
          </a:p>
        </p:txBody>
      </p:sp>
      <p:sp>
        <p:nvSpPr>
          <p:cNvPr id="384" name="Shape 95"/>
          <p:cNvSpPr txBox="1"/>
          <p:nvPr>
            <p:ph type="title"/>
          </p:nvPr>
        </p:nvSpPr>
        <p:spPr>
          <a:xfrm>
            <a:off x="4030506" y="-117148"/>
            <a:ext cx="16459201" cy="2286001"/>
          </a:xfrm>
          <a:prstGeom prst="rect">
            <a:avLst/>
          </a:prstGeom>
        </p:spPr>
        <p:txBody>
          <a:bodyPr/>
          <a:lstStyle>
            <a:lvl1pPr algn="ctr">
              <a:defRPr>
                <a:solidFill>
                  <a:srgbClr val="FFFFFF"/>
                </a:solidFill>
              </a:defRPr>
            </a:lvl1pPr>
          </a:lstStyle>
          <a:p>
            <a:pPr/>
            <a:r>
              <a:t>Activity: Follow Directions</a:t>
            </a:r>
          </a:p>
        </p:txBody>
      </p:sp>
      <p:grpSp>
        <p:nvGrpSpPr>
          <p:cNvPr id="389" name="Group"/>
          <p:cNvGrpSpPr/>
          <p:nvPr/>
        </p:nvGrpSpPr>
        <p:grpSpPr>
          <a:xfrm>
            <a:off x="7383085" y="2383697"/>
            <a:ext cx="9754044" cy="10797468"/>
            <a:chOff x="0" y="0"/>
            <a:chExt cx="9754043" cy="10797466"/>
          </a:xfrm>
        </p:grpSpPr>
        <p:sp>
          <p:nvSpPr>
            <p:cNvPr id="385" name="Rectangle"/>
            <p:cNvSpPr/>
            <p:nvPr/>
          </p:nvSpPr>
          <p:spPr>
            <a:xfrm>
              <a:off x="0" y="0"/>
              <a:ext cx="9754044" cy="10797467"/>
            </a:xfrm>
            <a:prstGeom prst="rect">
              <a:avLst/>
            </a:prstGeom>
            <a:solidFill>
              <a:srgbClr val="FFFFFF"/>
            </a:solidFill>
            <a:ln w="50800" cap="flat">
              <a:solidFill>
                <a:schemeClr val="accent1"/>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a:p>
          </p:txBody>
        </p:sp>
        <p:grpSp>
          <p:nvGrpSpPr>
            <p:cNvPr id="388" name="wtp-lw-la-follow-directions-test-pdf.pdf"/>
            <p:cNvGrpSpPr/>
            <p:nvPr/>
          </p:nvGrpSpPr>
          <p:grpSpPr>
            <a:xfrm>
              <a:off x="312845" y="393413"/>
              <a:ext cx="9128354" cy="10109019"/>
              <a:chOff x="0" y="0"/>
              <a:chExt cx="9128352" cy="10109017"/>
            </a:xfrm>
          </p:grpSpPr>
          <p:pic>
            <p:nvPicPr>
              <p:cNvPr id="387" name="wtp-lw-la-follow-directions-test-pdf.pdf" descr="wtp-lw-la-follow-directions-test-pdf.pdf"/>
              <p:cNvPicPr>
                <a:picLocks noChangeAspect="1"/>
              </p:cNvPicPr>
              <p:nvPr/>
            </p:nvPicPr>
            <p:blipFill>
              <a:blip r:embed="rId2">
                <a:extLst/>
              </a:blip>
              <a:srcRect l="9002" t="7114" r="11577" b="24883"/>
              <a:stretch>
                <a:fillRect/>
              </a:stretch>
            </p:blipFill>
            <p:spPr>
              <a:xfrm>
                <a:off x="203200" y="203200"/>
                <a:ext cx="8721953" cy="9664518"/>
              </a:xfrm>
              <a:prstGeom prst="rect">
                <a:avLst/>
              </a:prstGeom>
              <a:ln>
                <a:noFill/>
              </a:ln>
              <a:effectLst/>
            </p:spPr>
          </p:pic>
          <p:pic>
            <p:nvPicPr>
              <p:cNvPr id="386" name="wtp-lw-la-follow-directions-test-pdf.pdf" descr="wtp-lw-la-follow-directions-test-pdf.pdf"/>
              <p:cNvPicPr>
                <a:picLocks noChangeAspect="0"/>
              </p:cNvPicPr>
              <p:nvPr/>
            </p:nvPicPr>
            <p:blipFill>
              <a:blip r:embed="rId3">
                <a:extLst/>
              </a:blip>
              <a:stretch>
                <a:fillRect/>
              </a:stretch>
            </p:blipFill>
            <p:spPr>
              <a:xfrm>
                <a:off x="0" y="0"/>
                <a:ext cx="9128353" cy="10109018"/>
              </a:xfrm>
              <a:prstGeom prst="rect">
                <a:avLst/>
              </a:prstGeom>
              <a:effectLst/>
            </p:spPr>
          </p:pic>
        </p:gr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hape 95"/>
          <p:cNvSpPr txBox="1"/>
          <p:nvPr>
            <p:ph type="title"/>
          </p:nvPr>
        </p:nvSpPr>
        <p:spPr>
          <a:xfrm>
            <a:off x="2801555" y="2110276"/>
            <a:ext cx="5708143" cy="1266006"/>
          </a:xfrm>
          <a:prstGeom prst="rect">
            <a:avLst/>
          </a:prstGeom>
        </p:spPr>
        <p:txBody>
          <a:bodyPr/>
          <a:lstStyle>
            <a:lvl1pPr>
              <a:defRPr sz="5000"/>
            </a:lvl1pPr>
          </a:lstStyle>
          <a:p>
            <a:pPr/>
            <a:r>
              <a:t>Questions:</a:t>
            </a:r>
          </a:p>
        </p:txBody>
      </p:sp>
      <p:sp>
        <p:nvSpPr>
          <p:cNvPr id="392" name="What was the most important direction—and how many people actually followed it?…"/>
          <p:cNvSpPr txBox="1"/>
          <p:nvPr/>
        </p:nvSpPr>
        <p:spPr>
          <a:xfrm>
            <a:off x="3962400" y="3621593"/>
            <a:ext cx="16459200" cy="7846438"/>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marL="481263" indent="-481263">
              <a:buSzPct val="100000"/>
              <a:buChar char="•"/>
              <a:defRPr sz="4800"/>
            </a:pPr>
            <a:r>
              <a:t>What was the most important direction—and how many people actually followed it?</a:t>
            </a:r>
          </a:p>
          <a:p>
            <a:pPr marL="481263" indent="-481263">
              <a:buSzPct val="100000"/>
              <a:buChar char="•"/>
              <a:defRPr sz="4800"/>
            </a:pPr>
            <a:r>
              <a:t>Why did so many people start without reading all the directions?</a:t>
            </a:r>
          </a:p>
          <a:p>
            <a:pPr marL="481263" indent="-481263">
              <a:buSzPct val="100000"/>
              <a:buChar char="•"/>
              <a:defRPr sz="4800"/>
            </a:pPr>
            <a:r>
              <a:t>In this activity, what was the “weight” (the hard thing), and what was the “balloon” (the easy choice)?</a:t>
            </a:r>
          </a:p>
          <a:p>
            <a:pPr marL="481263" indent="-481263">
              <a:buSzPct val="100000"/>
              <a:buChar char="•"/>
              <a:defRPr sz="4800"/>
            </a:pPr>
            <a:r>
              <a:t>How is this similar to rules and expectations in real life—at school, home, or with behavior?</a:t>
            </a:r>
          </a:p>
          <a:p>
            <a:pPr marL="481263" indent="-481263">
              <a:buSzPct val="100000"/>
              <a:buChar char="•"/>
              <a:defRPr sz="4800"/>
            </a:pPr>
            <a:r>
              <a:t>What is one “weight” in your life right now that you know would make you stronger if you followed through?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2">
                                            <p:bg/>
                                          </p:spTgt>
                                        </p:tgtEl>
                                        <p:attrNameLst>
                                          <p:attrName>style.visibility</p:attrName>
                                        </p:attrNameLst>
                                      </p:cBhvr>
                                      <p:to>
                                        <p:strVal val="visible"/>
                                      </p:to>
                                    </p:set>
                                    <p:animEffect filter="wipe(left)" transition="in">
                                      <p:cBhvr>
                                        <p:cTn id="7" dur="1000"/>
                                        <p:tgtEl>
                                          <p:spTgt spid="39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2">
                                            <p:txEl>
                                              <p:pRg st="0" end="0"/>
                                            </p:txEl>
                                          </p:spTgt>
                                        </p:tgtEl>
                                        <p:attrNameLst>
                                          <p:attrName>style.visibility</p:attrName>
                                        </p:attrNameLst>
                                      </p:cBhvr>
                                      <p:to>
                                        <p:strVal val="visible"/>
                                      </p:to>
                                    </p:set>
                                    <p:animEffect filter="wipe(left)" transition="in">
                                      <p:cBhvr>
                                        <p:cTn id="10" dur="1000"/>
                                        <p:tgtEl>
                                          <p:spTgt spid="39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92">
                                            <p:txEl>
                                              <p:pRg st="1" end="1"/>
                                            </p:txEl>
                                          </p:spTgt>
                                        </p:tgtEl>
                                        <p:attrNameLst>
                                          <p:attrName>style.visibility</p:attrName>
                                        </p:attrNameLst>
                                      </p:cBhvr>
                                      <p:to>
                                        <p:strVal val="visible"/>
                                      </p:to>
                                    </p:set>
                                    <p:animEffect filter="wipe(left)" transition="in">
                                      <p:cBhvr>
                                        <p:cTn id="15" dur="1000"/>
                                        <p:tgtEl>
                                          <p:spTgt spid="39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92">
                                            <p:txEl>
                                              <p:pRg st="2" end="2"/>
                                            </p:txEl>
                                          </p:spTgt>
                                        </p:tgtEl>
                                        <p:attrNameLst>
                                          <p:attrName>style.visibility</p:attrName>
                                        </p:attrNameLst>
                                      </p:cBhvr>
                                      <p:to>
                                        <p:strVal val="visible"/>
                                      </p:to>
                                    </p:set>
                                    <p:animEffect filter="wipe(left)" transition="in">
                                      <p:cBhvr>
                                        <p:cTn id="20" dur="1000"/>
                                        <p:tgtEl>
                                          <p:spTgt spid="39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92">
                                            <p:txEl>
                                              <p:pRg st="3" end="3"/>
                                            </p:txEl>
                                          </p:spTgt>
                                        </p:tgtEl>
                                        <p:attrNameLst>
                                          <p:attrName>style.visibility</p:attrName>
                                        </p:attrNameLst>
                                      </p:cBhvr>
                                      <p:to>
                                        <p:strVal val="visible"/>
                                      </p:to>
                                    </p:set>
                                    <p:animEffect filter="wipe(left)" transition="in">
                                      <p:cBhvr>
                                        <p:cTn id="25" dur="1000"/>
                                        <p:tgtEl>
                                          <p:spTgt spid="39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92">
                                            <p:txEl>
                                              <p:pRg st="4" end="4"/>
                                            </p:txEl>
                                          </p:spTgt>
                                        </p:tgtEl>
                                        <p:attrNameLst>
                                          <p:attrName>style.visibility</p:attrName>
                                        </p:attrNameLst>
                                      </p:cBhvr>
                                      <p:to>
                                        <p:strVal val="visible"/>
                                      </p:to>
                                    </p:set>
                                    <p:animEffect filter="wipe(left)" transition="in">
                                      <p:cBhvr>
                                        <p:cTn id="30" dur="1000"/>
                                        <p:tgtEl>
                                          <p:spTgt spid="39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92">
                                            <p:txEl>
                                              <p:pRg st="5" end="5"/>
                                            </p:txEl>
                                          </p:spTgt>
                                        </p:tgtEl>
                                        <p:attrNameLst>
                                          <p:attrName>style.visibility</p:attrName>
                                        </p:attrNameLst>
                                      </p:cBhvr>
                                      <p:to>
                                        <p:strVal val="visible"/>
                                      </p:to>
                                    </p:set>
                                    <p:animEffect filter="wipe(left)" transition="in">
                                      <p:cBhvr>
                                        <p:cTn id="35" dur="1000"/>
                                        <p:tgtEl>
                                          <p:spTgt spid="39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2"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4" name="pencil4.jpg" descr="pencil4.jpg"/>
          <p:cNvPicPr>
            <a:picLocks noChangeAspect="1"/>
          </p:cNvPicPr>
          <p:nvPr/>
        </p:nvPicPr>
        <p:blipFill>
          <a:blip r:embed="rId2">
            <a:extLst/>
          </a:blip>
          <a:srcRect l="0" t="1583" r="0" b="13469"/>
          <a:stretch>
            <a:fillRect/>
          </a:stretch>
        </p:blipFill>
        <p:spPr>
          <a:xfrm>
            <a:off x="-58803" y="-94995"/>
            <a:ext cx="24454436" cy="13905990"/>
          </a:xfrm>
          <a:prstGeom prst="rect">
            <a:avLst/>
          </a:prstGeom>
          <a:ln w="12700">
            <a:miter lim="400000"/>
          </a:ln>
        </p:spPr>
      </p:pic>
      <p:sp>
        <p:nvSpPr>
          <p:cNvPr id="395" name="Your new workout!…"/>
          <p:cNvSpPr txBox="1"/>
          <p:nvPr/>
        </p:nvSpPr>
        <p:spPr>
          <a:xfrm>
            <a:off x="3219599" y="5235915"/>
            <a:ext cx="14643281" cy="4609600"/>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a:defRPr sz="4400"/>
            </a:pPr>
            <a:r>
              <a:t>Your new workout! </a:t>
            </a:r>
            <a:br/>
          </a:p>
          <a:p>
            <a:pPr>
              <a:defRPr sz="4400"/>
            </a:pPr>
            <a:r>
              <a:t>Identify three things you can spend your energy and time on to help you become a stronger person. </a:t>
            </a:r>
            <a:br/>
          </a:p>
          <a:p>
            <a:pPr>
              <a:defRPr sz="4400"/>
            </a:pPr>
            <a:r>
              <a:t>Schedule a routine for the next week to start making it happen!</a:t>
            </a:r>
          </a:p>
        </p:txBody>
      </p:sp>
      <p:sp>
        <p:nvSpPr>
          <p:cNvPr id="396" name="Shape 95"/>
          <p:cNvSpPr txBox="1"/>
          <p:nvPr>
            <p:ph type="title"/>
          </p:nvPr>
        </p:nvSpPr>
        <p:spPr>
          <a:xfrm>
            <a:off x="5822843" y="2907896"/>
            <a:ext cx="8142423" cy="1234474"/>
          </a:xfrm>
          <a:prstGeom prst="rect">
            <a:avLst/>
          </a:prstGeom>
        </p:spPr>
        <p:txBody>
          <a:bodyPr/>
          <a:lstStyle>
            <a:lvl1pPr>
              <a:defRPr b="0" sz="6000"/>
            </a:lvl1pPr>
          </a:lstStyle>
          <a:p>
            <a:pPr/>
            <a:r>
              <a:t>Game Plan Activity</a:t>
            </a:r>
          </a:p>
        </p:txBody>
      </p:sp>
      <p:pic>
        <p:nvPicPr>
          <p:cNvPr id="397" name="gameplan.png" descr="gameplan.png"/>
          <p:cNvPicPr>
            <a:picLocks noChangeAspect="1"/>
          </p:cNvPicPr>
          <p:nvPr/>
        </p:nvPicPr>
        <p:blipFill>
          <a:blip r:embed="rId3">
            <a:extLst/>
          </a:blip>
          <a:stretch>
            <a:fillRect/>
          </a:stretch>
        </p:blipFill>
        <p:spPr>
          <a:xfrm rot="20563149">
            <a:off x="3659153" y="2138159"/>
            <a:ext cx="1740176" cy="2603154"/>
          </a:xfrm>
          <a:prstGeom prst="rect">
            <a:avLst/>
          </a:prstGeom>
          <a:ln w="12700">
            <a:miter lim="400000"/>
          </a:ln>
        </p:spPr>
      </p:pic>
      <p:sp>
        <p:nvSpPr>
          <p:cNvPr id="398" name="Shape 95"/>
          <p:cNvSpPr txBox="1"/>
          <p:nvPr/>
        </p:nvSpPr>
        <p:spPr>
          <a:xfrm>
            <a:off x="3938720" y="29624"/>
            <a:ext cx="16459201" cy="1784727"/>
          </a:xfrm>
          <a:prstGeom prst="rect">
            <a:avLst/>
          </a:prstGeom>
          <a:ln w="25400">
            <a:miter lim="400000"/>
          </a:ln>
          <a:extLst>
            <a:ext uri="{C572A759-6A51-4108-AA02-DFA0A04FC94B}">
              <ma14:wrappingTextBoxFlag xmlns:ma14="http://schemas.microsoft.com/office/mac/drawingml/2011/main" val="1"/>
            </a:ext>
          </a:extLst>
        </p:spPr>
        <p:txBody>
          <a:bodyPr lIns="182849" tIns="182849" rIns="182849" bIns="182849" anchor="b">
            <a:normAutofit fontScale="100000" lnSpcReduction="0"/>
          </a:bodyPr>
          <a:lstStyle>
            <a:lvl1pPr indent="457200" algn="ctr">
              <a:defRPr b="1" sz="7200"/>
            </a:lvl1pPr>
          </a:lstStyle>
          <a:p>
            <a:pPr/>
            <a:r>
              <a:t>Resilience Booster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96"/>
                                        </p:tgtEl>
                                        <p:attrNameLst>
                                          <p:attrName>style.visibility</p:attrName>
                                        </p:attrNameLst>
                                      </p:cBhvr>
                                      <p:to>
                                        <p:strVal val="visible"/>
                                      </p:to>
                                    </p:set>
                                    <p:animEffect filter="wipe(left)" transition="in">
                                      <p:cBhvr>
                                        <p:cTn id="7" dur="1000"/>
                                        <p:tgtEl>
                                          <p:spTgt spid="39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95">
                                            <p:bg/>
                                          </p:spTgt>
                                        </p:tgtEl>
                                        <p:attrNameLst>
                                          <p:attrName>style.visibility</p:attrName>
                                        </p:attrNameLst>
                                      </p:cBhvr>
                                      <p:to>
                                        <p:strVal val="visible"/>
                                      </p:to>
                                    </p:set>
                                    <p:animEffect filter="wipe(left)" transition="in">
                                      <p:cBhvr>
                                        <p:cTn id="12" dur="1000"/>
                                        <p:tgtEl>
                                          <p:spTgt spid="395">
                                            <p:bg/>
                                          </p:spTgt>
                                        </p:tgtEl>
                                      </p:cBhvr>
                                    </p:animEffect>
                                  </p:childTnLst>
                                </p:cTn>
                              </p:par>
                              <p:par>
                                <p:cTn id="13" presetClass="entr" nodeType="withEffect" presetSubtype="8" presetID="22" grpId="2" fill="hold">
                                  <p:stCondLst>
                                    <p:cond delay="0"/>
                                  </p:stCondLst>
                                  <p:iterate type="el" backwards="0">
                                    <p:tmAbs val="0"/>
                                  </p:iterate>
                                  <p:childTnLst>
                                    <p:set>
                                      <p:cBhvr>
                                        <p:cTn id="14" fill="hold"/>
                                        <p:tgtEl>
                                          <p:spTgt spid="395">
                                            <p:txEl>
                                              <p:pRg st="0" end="0"/>
                                            </p:txEl>
                                          </p:spTgt>
                                        </p:tgtEl>
                                        <p:attrNameLst>
                                          <p:attrName>style.visibility</p:attrName>
                                        </p:attrNameLst>
                                      </p:cBhvr>
                                      <p:to>
                                        <p:strVal val="visible"/>
                                      </p:to>
                                    </p:set>
                                    <p:animEffect filter="wipe(left)" transition="in">
                                      <p:cBhvr>
                                        <p:cTn id="15" dur="1000"/>
                                        <p:tgtEl>
                                          <p:spTgt spid="39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2" fill="hold">
                                  <p:stCondLst>
                                    <p:cond delay="0"/>
                                  </p:stCondLst>
                                  <p:iterate type="el" backwards="0">
                                    <p:tmAbs val="0"/>
                                  </p:iterate>
                                  <p:childTnLst>
                                    <p:set>
                                      <p:cBhvr>
                                        <p:cTn id="19" fill="hold"/>
                                        <p:tgtEl>
                                          <p:spTgt spid="395">
                                            <p:txEl>
                                              <p:pRg st="1" end="1"/>
                                            </p:txEl>
                                          </p:spTgt>
                                        </p:tgtEl>
                                        <p:attrNameLst>
                                          <p:attrName>style.visibility</p:attrName>
                                        </p:attrNameLst>
                                      </p:cBhvr>
                                      <p:to>
                                        <p:strVal val="visible"/>
                                      </p:to>
                                    </p:set>
                                    <p:animEffect filter="wipe(left)" transition="in">
                                      <p:cBhvr>
                                        <p:cTn id="20" dur="1000"/>
                                        <p:tgtEl>
                                          <p:spTgt spid="39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2" fill="hold">
                                  <p:stCondLst>
                                    <p:cond delay="0"/>
                                  </p:stCondLst>
                                  <p:iterate type="el" backwards="0">
                                    <p:tmAbs val="0"/>
                                  </p:iterate>
                                  <p:childTnLst>
                                    <p:set>
                                      <p:cBhvr>
                                        <p:cTn id="24" fill="hold"/>
                                        <p:tgtEl>
                                          <p:spTgt spid="395">
                                            <p:txEl>
                                              <p:pRg st="2" end="2"/>
                                            </p:txEl>
                                          </p:spTgt>
                                        </p:tgtEl>
                                        <p:attrNameLst>
                                          <p:attrName>style.visibility</p:attrName>
                                        </p:attrNameLst>
                                      </p:cBhvr>
                                      <p:to>
                                        <p:strVal val="visible"/>
                                      </p:to>
                                    </p:set>
                                    <p:animEffect filter="wipe(left)" transition="in">
                                      <p:cBhvr>
                                        <p:cTn id="25" dur="1000"/>
                                        <p:tgtEl>
                                          <p:spTgt spid="39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6" grpId="1"/>
      <p:bldP build="p" bldLvl="5" animBg="1" rev="0" advAuto="0" spid="395" grpId="2"/>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0" name="pencil4.jpg" descr="pencil4.jpg"/>
          <p:cNvPicPr>
            <a:picLocks noChangeAspect="1"/>
          </p:cNvPicPr>
          <p:nvPr/>
        </p:nvPicPr>
        <p:blipFill>
          <a:blip r:embed="rId2">
            <a:extLst/>
          </a:blip>
          <a:srcRect l="0" t="1583" r="0" b="13469"/>
          <a:stretch>
            <a:fillRect/>
          </a:stretch>
        </p:blipFill>
        <p:spPr>
          <a:xfrm>
            <a:off x="-58803" y="-94995"/>
            <a:ext cx="24454436" cy="13905990"/>
          </a:xfrm>
          <a:prstGeom prst="rect">
            <a:avLst/>
          </a:prstGeom>
          <a:ln w="12700">
            <a:miter lim="400000"/>
          </a:ln>
        </p:spPr>
      </p:pic>
      <p:sp>
        <p:nvSpPr>
          <p:cNvPr id="401" name="TextBox 3"/>
          <p:cNvSpPr txBox="1"/>
          <p:nvPr/>
        </p:nvSpPr>
        <p:spPr>
          <a:xfrm>
            <a:off x="5816269" y="2391187"/>
            <a:ext cx="12751461" cy="3823031"/>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a:defRPr b="1" sz="4200"/>
            </a:pPr>
            <a:r>
              <a:t>Bumper Sticker: </a:t>
            </a:r>
          </a:p>
          <a:p>
            <a:pPr>
              <a:defRPr sz="4200"/>
            </a:pPr>
            <a:r>
              <a:t>Bumper stickers often contain sayings that are meant to influence or motivate people in some way. </a:t>
            </a:r>
            <a:br/>
          </a:p>
          <a:p>
            <a:pPr>
              <a:defRPr sz="4200"/>
            </a:pPr>
            <a:r>
              <a:t>Design a bumper sticker that will motivate you and others to “lift the weight.”</a:t>
            </a:r>
          </a:p>
        </p:txBody>
      </p:sp>
      <p:sp>
        <p:nvSpPr>
          <p:cNvPr id="402" name="TextBox 1"/>
          <p:cNvSpPr txBox="1"/>
          <p:nvPr/>
        </p:nvSpPr>
        <p:spPr>
          <a:xfrm>
            <a:off x="9699354" y="486230"/>
            <a:ext cx="4972592" cy="12623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sz="6000">
                <a:latin typeface="Arial Black"/>
                <a:ea typeface="Arial Black"/>
                <a:cs typeface="Arial Black"/>
                <a:sym typeface="Arial Black"/>
              </a:defRPr>
            </a:lvl1pPr>
          </a:lstStyle>
          <a:p>
            <a:pPr/>
            <a:r>
              <a:t>Art Activity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1">
                                            <p:bg/>
                                          </p:spTgt>
                                        </p:tgtEl>
                                        <p:attrNameLst>
                                          <p:attrName>style.visibility</p:attrName>
                                        </p:attrNameLst>
                                      </p:cBhvr>
                                      <p:to>
                                        <p:strVal val="visible"/>
                                      </p:to>
                                    </p:set>
                                    <p:animEffect filter="wipe(left)" transition="in">
                                      <p:cBhvr>
                                        <p:cTn id="7" dur="1000"/>
                                        <p:tgtEl>
                                          <p:spTgt spid="40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01">
                                            <p:txEl>
                                              <p:pRg st="0" end="0"/>
                                            </p:txEl>
                                          </p:spTgt>
                                        </p:tgtEl>
                                        <p:attrNameLst>
                                          <p:attrName>style.visibility</p:attrName>
                                        </p:attrNameLst>
                                      </p:cBhvr>
                                      <p:to>
                                        <p:strVal val="visible"/>
                                      </p:to>
                                    </p:set>
                                    <p:animEffect filter="wipe(left)" transition="in">
                                      <p:cBhvr>
                                        <p:cTn id="10" dur="1000"/>
                                        <p:tgtEl>
                                          <p:spTgt spid="40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01">
                                            <p:txEl>
                                              <p:pRg st="1" end="1"/>
                                            </p:txEl>
                                          </p:spTgt>
                                        </p:tgtEl>
                                        <p:attrNameLst>
                                          <p:attrName>style.visibility</p:attrName>
                                        </p:attrNameLst>
                                      </p:cBhvr>
                                      <p:to>
                                        <p:strVal val="visible"/>
                                      </p:to>
                                    </p:set>
                                    <p:animEffect filter="wipe(left)" transition="in">
                                      <p:cBhvr>
                                        <p:cTn id="15" dur="1000"/>
                                        <p:tgtEl>
                                          <p:spTgt spid="40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01">
                                            <p:txEl>
                                              <p:pRg st="2" end="2"/>
                                            </p:txEl>
                                          </p:spTgt>
                                        </p:tgtEl>
                                        <p:attrNameLst>
                                          <p:attrName>style.visibility</p:attrName>
                                        </p:attrNameLst>
                                      </p:cBhvr>
                                      <p:to>
                                        <p:strVal val="visible"/>
                                      </p:to>
                                    </p:set>
                                    <p:animEffect filter="wipe(left)" transition="in">
                                      <p:cBhvr>
                                        <p:cTn id="20" dur="1000"/>
                                        <p:tgtEl>
                                          <p:spTgt spid="40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1"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 name="Shape 95"/>
          <p:cNvSpPr txBox="1"/>
          <p:nvPr>
            <p:ph type="title"/>
          </p:nvPr>
        </p:nvSpPr>
        <p:spPr>
          <a:xfrm>
            <a:off x="3962400" y="-278542"/>
            <a:ext cx="16459200" cy="2286001"/>
          </a:xfrm>
          <a:prstGeom prst="rect">
            <a:avLst/>
          </a:prstGeom>
        </p:spPr>
        <p:txBody>
          <a:bodyPr/>
          <a:lstStyle>
            <a:lvl1pPr algn="ctr"/>
          </a:lstStyle>
          <a:p>
            <a:pPr/>
            <a:r>
              <a:t>Activity: Number Grid</a:t>
            </a:r>
          </a:p>
        </p:txBody>
      </p:sp>
      <p:sp>
        <p:nvSpPr>
          <p:cNvPr id="89" name="This might seem like a simple challenge—but it’s really about how you handle structure, expectations, and effort in real life. Sometimes rules, systems, or guidelines can feel limiting, but they’re often the exact thing that helps you succeed faster and "/>
          <p:cNvSpPr txBox="1"/>
          <p:nvPr/>
        </p:nvSpPr>
        <p:spPr>
          <a:xfrm>
            <a:off x="3962400" y="3621593"/>
            <a:ext cx="16459200" cy="7846438"/>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a:defRPr sz="4800"/>
            </a:pPr>
            <a:r>
              <a:t>This might seem like a simple challenge—but it’s really about how you handle structure, expectations, and effort in real life. Sometimes rules, systems, or guidelines can feel limiting, but they’re often the exact thing that helps you succeed faster and more effectively. </a:t>
            </a:r>
            <a:br/>
          </a:p>
          <a:p>
            <a:pPr>
              <a:defRPr sz="4800"/>
            </a:pPr>
            <a:r>
              <a:t>In this activity, you’ll experience the difference between working without structure and working with it. Pay attention—this connects directly to how you approach school, goals, and challenges in your everyday life.</a:t>
            </a:r>
            <a:br/>
          </a:p>
        </p:txBody>
      </p:sp>
      <p:sp>
        <p:nvSpPr>
          <p:cNvPr id="90" name="Puzzle Piece"/>
          <p:cNvSpPr/>
          <p:nvPr/>
        </p:nvSpPr>
        <p:spPr>
          <a:xfrm>
            <a:off x="5532077" y="891139"/>
            <a:ext cx="1499202" cy="879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4"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6814"/>
                </a:lnTo>
                <a:lnTo>
                  <a:pt x="17120" y="754"/>
                </a:lnTo>
                <a:cubicBezTo>
                  <a:pt x="17120" y="340"/>
                  <a:pt x="16921" y="0"/>
                  <a:pt x="16678" y="0"/>
                </a:cubicBezTo>
                <a:lnTo>
                  <a:pt x="12110"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solidFill>
            <a:srgbClr val="000000"/>
          </a:solidFill>
          <a:ln w="12700">
            <a:miter lim="400000"/>
          </a:ln>
          <a:effectLst>
            <a:outerShdw sx="100000" sy="100000" kx="0" ky="0" algn="b" rotWithShape="0" blurRad="76200" dist="38100" dir="5400000">
              <a:srgbClr val="000000">
                <a:alpha val="35000"/>
              </a:srgbClr>
            </a:outerShdw>
          </a:effectLst>
        </p:spPr>
        <p:txBody>
          <a:bodyPr tIns="91439" bIns="91439" anchor="ct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89">
                                            <p:bg/>
                                          </p:spTgt>
                                        </p:tgtEl>
                                        <p:attrNameLst>
                                          <p:attrName>style.visibility</p:attrName>
                                        </p:attrNameLst>
                                      </p:cBhvr>
                                      <p:to>
                                        <p:strVal val="visible"/>
                                      </p:to>
                                    </p:set>
                                    <p:animEffect filter="wipe(left)" transition="in">
                                      <p:cBhvr>
                                        <p:cTn id="7" dur="1000"/>
                                        <p:tgtEl>
                                          <p:spTgt spid="8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89">
                                            <p:txEl>
                                              <p:pRg st="0" end="0"/>
                                            </p:txEl>
                                          </p:spTgt>
                                        </p:tgtEl>
                                        <p:attrNameLst>
                                          <p:attrName>style.visibility</p:attrName>
                                        </p:attrNameLst>
                                      </p:cBhvr>
                                      <p:to>
                                        <p:strVal val="visible"/>
                                      </p:to>
                                    </p:set>
                                    <p:animEffect filter="wipe(left)" transition="in">
                                      <p:cBhvr>
                                        <p:cTn id="10" dur="1000"/>
                                        <p:tgtEl>
                                          <p:spTgt spid="8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89">
                                            <p:txEl>
                                              <p:pRg st="1" end="1"/>
                                            </p:txEl>
                                          </p:spTgt>
                                        </p:tgtEl>
                                        <p:attrNameLst>
                                          <p:attrName>style.visibility</p:attrName>
                                        </p:attrNameLst>
                                      </p:cBhvr>
                                      <p:to>
                                        <p:strVal val="visible"/>
                                      </p:to>
                                    </p:set>
                                    <p:animEffect filter="wipe(left)" transition="in">
                                      <p:cBhvr>
                                        <p:cTn id="15" dur="1000"/>
                                        <p:tgtEl>
                                          <p:spTgt spid="8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9"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 name="Shape 95"/>
          <p:cNvSpPr txBox="1"/>
          <p:nvPr>
            <p:ph type="title"/>
          </p:nvPr>
        </p:nvSpPr>
        <p:spPr>
          <a:xfrm>
            <a:off x="3524648" y="1935579"/>
            <a:ext cx="6686029" cy="1604010"/>
          </a:xfrm>
          <a:prstGeom prst="rect">
            <a:avLst/>
          </a:prstGeom>
        </p:spPr>
        <p:txBody>
          <a:bodyPr/>
          <a:lstStyle>
            <a:lvl1pPr>
              <a:defRPr sz="6000"/>
            </a:lvl1pPr>
          </a:lstStyle>
          <a:p>
            <a:pPr/>
            <a:r>
              <a:t>Instructions:</a:t>
            </a:r>
          </a:p>
        </p:txBody>
      </p:sp>
      <p:sp>
        <p:nvSpPr>
          <p:cNvPr id="93" name="I’m going to show you a slide with some numbers on it.  You will have 60 seconds to count as many numbers as you can in order starting with (1, 2, 3, 4…) You must go in order—you cannot skip ahead."/>
          <p:cNvSpPr txBox="1"/>
          <p:nvPr/>
        </p:nvSpPr>
        <p:spPr>
          <a:xfrm>
            <a:off x="3962400" y="3621593"/>
            <a:ext cx="16459200" cy="2956938"/>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lvl1pPr>
              <a:defRPr sz="4800"/>
            </a:lvl1pPr>
          </a:lstStyle>
          <a:p>
            <a:pPr/>
            <a:r>
              <a:t>I’m going to show you a slide with some numbers on it.  You will have 60 seconds to count as many numbers as you can in order starting with (1, 2, 3, 4…) You must go in order—you cannot skip ahead.</a:t>
            </a:r>
          </a:p>
        </p:txBody>
      </p:sp>
      <p:sp>
        <p:nvSpPr>
          <p:cNvPr id="94" name="Ready?"/>
          <p:cNvSpPr txBox="1"/>
          <p:nvPr/>
        </p:nvSpPr>
        <p:spPr>
          <a:xfrm>
            <a:off x="10612067" y="8616038"/>
            <a:ext cx="3159865" cy="1034252"/>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lvl1pPr>
              <a:defRPr b="1" sz="6000"/>
            </a:lvl1pPr>
          </a:lstStyle>
          <a:p>
            <a:pPr/>
            <a:r>
              <a:t>Ready? </a:t>
            </a:r>
          </a:p>
        </p:txBody>
      </p:sp>
    </p:spTree>
  </p:cSld>
  <p:clrMapOvr>
    <a:masterClrMapping/>
  </p:clrMapOvr>
  <mc:AlternateContent xmlns:mc="http://schemas.openxmlformats.org/markup-compatibility/2006">
    <mc:Choice xmlns:p14="http://schemas.microsoft.com/office/powerpoint/2010/main" Requires="p14">
      <p:transition spd="slow" advClick="1" p14:dur="125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93"/>
                                        </p:tgtEl>
                                        <p:attrNameLst>
                                          <p:attrName>style.visibility</p:attrName>
                                        </p:attrNameLst>
                                      </p:cBhvr>
                                      <p:to>
                                        <p:strVal val="visible"/>
                                      </p:to>
                                    </p:set>
                                    <p:animEffect filter="wipe(left)" transition="in">
                                      <p:cBhvr>
                                        <p:cTn id="7" dur="10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94"/>
                                        </p:tgtEl>
                                        <p:attrNameLst>
                                          <p:attrName>style.visibility</p:attrName>
                                        </p:attrNameLst>
                                      </p:cBhvr>
                                      <p:to>
                                        <p:strVal val="visible"/>
                                      </p:to>
                                    </p:set>
                                    <p:animEffect filter="wipe(left)" transition="in">
                                      <p:cBhvr>
                                        <p:cTn id="12" dur="1000"/>
                                        <p:tgtEl>
                                          <p:spTgt spid="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 grpId="1"/>
      <p:bldP build="whole" bldLvl="1" animBg="1" rev="0" advAuto="0" spid="94"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6" name="Number Grid a.pdf" descr="Number Grid a.pdf"/>
          <p:cNvPicPr>
            <a:picLocks noChangeAspect="1"/>
          </p:cNvPicPr>
          <p:nvPr/>
        </p:nvPicPr>
        <p:blipFill>
          <a:blip r:embed="rId2">
            <a:extLst/>
          </a:blip>
          <a:stretch>
            <a:fillRect/>
          </a:stretch>
        </p:blipFill>
        <p:spPr>
          <a:xfrm>
            <a:off x="3416312" y="42836"/>
            <a:ext cx="17551376" cy="136303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5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8" name="Number Grid B.pdf" descr="Number Grid B.pdf"/>
          <p:cNvPicPr>
            <a:picLocks noChangeAspect="1"/>
          </p:cNvPicPr>
          <p:nvPr/>
        </p:nvPicPr>
        <p:blipFill>
          <a:blip r:embed="rId2">
            <a:extLst/>
          </a:blip>
          <a:stretch>
            <a:fillRect/>
          </a:stretch>
        </p:blipFill>
        <p:spPr>
          <a:xfrm>
            <a:off x="3309597" y="7026"/>
            <a:ext cx="17665021" cy="136502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95"/>
          <p:cNvSpPr txBox="1"/>
          <p:nvPr>
            <p:ph type="title"/>
          </p:nvPr>
        </p:nvSpPr>
        <p:spPr>
          <a:xfrm>
            <a:off x="2801555" y="2110276"/>
            <a:ext cx="5708143" cy="1266006"/>
          </a:xfrm>
          <a:prstGeom prst="rect">
            <a:avLst/>
          </a:prstGeom>
        </p:spPr>
        <p:txBody>
          <a:bodyPr/>
          <a:lstStyle>
            <a:lvl1pPr>
              <a:defRPr sz="6000"/>
            </a:lvl1pPr>
          </a:lstStyle>
          <a:p>
            <a:pPr/>
            <a:r>
              <a:t>Questions:</a:t>
            </a:r>
          </a:p>
        </p:txBody>
      </p:sp>
      <p:sp>
        <p:nvSpPr>
          <p:cNvPr id="101" name="What made the first round frustrating or difficult?…"/>
          <p:cNvSpPr txBox="1"/>
          <p:nvPr/>
        </p:nvSpPr>
        <p:spPr>
          <a:xfrm>
            <a:off x="3962400" y="3621593"/>
            <a:ext cx="16459200" cy="5750938"/>
          </a:xfrm>
          <a:prstGeom prst="rect">
            <a:avLst/>
          </a:prstGeom>
          <a:ln w="25400">
            <a:miter lim="400000"/>
          </a:ln>
          <a:extLst>
            <a:ext uri="{C572A759-6A51-4108-AA02-DFA0A04FC94B}">
              <ma14:wrappingTextBoxFlag xmlns:ma14="http://schemas.microsoft.com/office/mac/drawingml/2011/main" val="1"/>
            </a:ext>
          </a:extLst>
        </p:spPr>
        <p:txBody>
          <a:bodyPr tIns="91439" bIns="91439">
            <a:spAutoFit/>
          </a:bodyPr>
          <a:lstStyle/>
          <a:p>
            <a:pPr marL="481263" indent="-481263">
              <a:buSzPct val="100000"/>
              <a:buChar char="•"/>
              <a:defRPr sz="4800"/>
            </a:pPr>
            <a:r>
              <a:t>What made the first round frustrating or difficult?</a:t>
            </a:r>
          </a:p>
          <a:p>
            <a:pPr marL="481263" indent="-481263">
              <a:buSzPct val="100000"/>
              <a:buChar char="•"/>
              <a:defRPr sz="4800"/>
            </a:pPr>
            <a:r>
              <a:t>What changed in the second round that made it easier?</a:t>
            </a:r>
          </a:p>
          <a:p>
            <a:pPr marL="481263" indent="-481263">
              <a:buSzPct val="100000"/>
              <a:buChar char="•"/>
              <a:defRPr sz="4800"/>
            </a:pPr>
            <a:r>
              <a:t>How did the lines (structure) actually help you succeed faster?</a:t>
            </a:r>
          </a:p>
          <a:p>
            <a:pPr marL="481263" indent="-481263">
              <a:buSzPct val="100000"/>
              <a:buChar char="•"/>
              <a:defRPr sz="4800"/>
            </a:pPr>
            <a:r>
              <a:t>How is this similar to rules, routines, or expectations in real life?</a:t>
            </a:r>
          </a:p>
          <a:p>
            <a:pPr marL="481263" indent="-481263">
              <a:buSzPct val="100000"/>
              <a:buChar char="•"/>
              <a:defRPr sz="4800"/>
            </a:pPr>
            <a:r>
              <a:t>What is one ‘rule’ or structure in your life that actually helps you succeed—even if it feels restrictive?</a:t>
            </a:r>
          </a:p>
        </p:txBody>
      </p:sp>
    </p:spTree>
  </p:cSld>
  <p:clrMapOvr>
    <a:masterClrMapping/>
  </p:clrMapOvr>
  <mc:AlternateContent xmlns:mc="http://schemas.openxmlformats.org/markup-compatibility/2006">
    <mc:Choice xmlns:p14="http://schemas.microsoft.com/office/powerpoint/2010/main" Requires="p14">
      <p:transition spd="fast" advClick="1" p14:dur="750">
        <p:wipe dir="d"/>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01">
                                            <p:bg/>
                                          </p:spTgt>
                                        </p:tgtEl>
                                        <p:attrNameLst>
                                          <p:attrName>style.visibility</p:attrName>
                                        </p:attrNameLst>
                                      </p:cBhvr>
                                      <p:to>
                                        <p:strVal val="visible"/>
                                      </p:to>
                                    </p:set>
                                    <p:animEffect filter="wipe(left)" transition="in">
                                      <p:cBhvr>
                                        <p:cTn id="7" dur="1000"/>
                                        <p:tgtEl>
                                          <p:spTgt spid="10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01">
                                            <p:txEl>
                                              <p:pRg st="0" end="0"/>
                                            </p:txEl>
                                          </p:spTgt>
                                        </p:tgtEl>
                                        <p:attrNameLst>
                                          <p:attrName>style.visibility</p:attrName>
                                        </p:attrNameLst>
                                      </p:cBhvr>
                                      <p:to>
                                        <p:strVal val="visible"/>
                                      </p:to>
                                    </p:set>
                                    <p:animEffect filter="wipe(left)" transition="in">
                                      <p:cBhvr>
                                        <p:cTn id="10" dur="1000"/>
                                        <p:tgtEl>
                                          <p:spTgt spid="10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01">
                                            <p:txEl>
                                              <p:pRg st="1" end="1"/>
                                            </p:txEl>
                                          </p:spTgt>
                                        </p:tgtEl>
                                        <p:attrNameLst>
                                          <p:attrName>style.visibility</p:attrName>
                                        </p:attrNameLst>
                                      </p:cBhvr>
                                      <p:to>
                                        <p:strVal val="visible"/>
                                      </p:to>
                                    </p:set>
                                    <p:animEffect filter="wipe(left)" transition="in">
                                      <p:cBhvr>
                                        <p:cTn id="15" dur="1000"/>
                                        <p:tgtEl>
                                          <p:spTgt spid="10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01">
                                            <p:txEl>
                                              <p:pRg st="2" end="2"/>
                                            </p:txEl>
                                          </p:spTgt>
                                        </p:tgtEl>
                                        <p:attrNameLst>
                                          <p:attrName>style.visibility</p:attrName>
                                        </p:attrNameLst>
                                      </p:cBhvr>
                                      <p:to>
                                        <p:strVal val="visible"/>
                                      </p:to>
                                    </p:set>
                                    <p:animEffect filter="wipe(left)" transition="in">
                                      <p:cBhvr>
                                        <p:cTn id="20" dur="1000"/>
                                        <p:tgtEl>
                                          <p:spTgt spid="10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101">
                                            <p:txEl>
                                              <p:pRg st="3" end="3"/>
                                            </p:txEl>
                                          </p:spTgt>
                                        </p:tgtEl>
                                        <p:attrNameLst>
                                          <p:attrName>style.visibility</p:attrName>
                                        </p:attrNameLst>
                                      </p:cBhvr>
                                      <p:to>
                                        <p:strVal val="visible"/>
                                      </p:to>
                                    </p:set>
                                    <p:animEffect filter="wipe(left)" transition="in">
                                      <p:cBhvr>
                                        <p:cTn id="25" dur="1000"/>
                                        <p:tgtEl>
                                          <p:spTgt spid="10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101">
                                            <p:txEl>
                                              <p:pRg st="4" end="4"/>
                                            </p:txEl>
                                          </p:spTgt>
                                        </p:tgtEl>
                                        <p:attrNameLst>
                                          <p:attrName>style.visibility</p:attrName>
                                        </p:attrNameLst>
                                      </p:cBhvr>
                                      <p:to>
                                        <p:strVal val="visible"/>
                                      </p:to>
                                    </p:set>
                                    <p:animEffect filter="wipe(left)" transition="in">
                                      <p:cBhvr>
                                        <p:cTn id="30" dur="1000"/>
                                        <p:tgtEl>
                                          <p:spTgt spid="10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1"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Shape 29"/>
          <p:cNvSpPr txBox="1"/>
          <p:nvPr>
            <p:ph type="title"/>
          </p:nvPr>
        </p:nvSpPr>
        <p:spPr>
          <a:xfrm>
            <a:off x="3962400" y="341950"/>
            <a:ext cx="16459200" cy="1854713"/>
          </a:xfrm>
          <a:prstGeom prst="rect">
            <a:avLst/>
          </a:prstGeom>
        </p:spPr>
        <p:txBody>
          <a:bodyPr anchor="t"/>
          <a:lstStyle>
            <a:lvl1pPr algn="ctr"/>
          </a:lstStyle>
          <a:p>
            <a:pPr/>
            <a:r>
              <a:t>Video Clips</a:t>
            </a:r>
          </a:p>
        </p:txBody>
      </p:sp>
      <p:pic>
        <p:nvPicPr>
          <p:cNvPr id="104" name="Screenshot 2026-03-30 at 11.54.26 AM.png" descr="Screenshot 2026-03-30 at 11.54.26 AM.png"/>
          <p:cNvPicPr>
            <a:picLocks noChangeAspect="1"/>
          </p:cNvPicPr>
          <p:nvPr/>
        </p:nvPicPr>
        <p:blipFill>
          <a:blip r:embed="rId2">
            <a:extLst/>
          </a:blip>
          <a:stretch>
            <a:fillRect/>
          </a:stretch>
        </p:blipFill>
        <p:spPr>
          <a:xfrm>
            <a:off x="1058457" y="7786244"/>
            <a:ext cx="8369301" cy="4711701"/>
          </a:xfrm>
          <a:prstGeom prst="rect">
            <a:avLst/>
          </a:prstGeom>
          <a:ln w="12700">
            <a:miter lim="400000"/>
          </a:ln>
        </p:spPr>
      </p:pic>
      <p:pic>
        <p:nvPicPr>
          <p:cNvPr id="105" name="Screenshot 2026-03-30 at 11.56.15 AM.png" descr="Screenshot 2026-03-30 at 11.56.15 AM.png"/>
          <p:cNvPicPr>
            <a:picLocks noChangeAspect="1"/>
          </p:cNvPicPr>
          <p:nvPr/>
        </p:nvPicPr>
        <p:blipFill>
          <a:blip r:embed="rId3">
            <a:extLst/>
          </a:blip>
          <a:stretch>
            <a:fillRect/>
          </a:stretch>
        </p:blipFill>
        <p:spPr>
          <a:xfrm>
            <a:off x="1058457" y="2555325"/>
            <a:ext cx="8369301" cy="4673601"/>
          </a:xfrm>
          <a:prstGeom prst="rect">
            <a:avLst/>
          </a:prstGeom>
          <a:ln w="12700">
            <a:miter lim="400000"/>
          </a:ln>
        </p:spPr>
      </p:pic>
      <p:sp>
        <p:nvSpPr>
          <p:cNvPr id="106" name="Shape 29"/>
          <p:cNvSpPr txBox="1"/>
          <p:nvPr/>
        </p:nvSpPr>
        <p:spPr>
          <a:xfrm>
            <a:off x="10626823" y="2143912"/>
            <a:ext cx="12690466" cy="4092925"/>
          </a:xfrm>
          <a:prstGeom prst="rect">
            <a:avLst/>
          </a:prstGeom>
          <a:ln w="25400">
            <a:miter lim="400000"/>
          </a:ln>
          <a:extLst>
            <a:ext uri="{C572A759-6A51-4108-AA02-DFA0A04FC94B}">
              <ma14:wrappingTextBoxFlag xmlns:ma14="http://schemas.microsoft.com/office/mac/drawingml/2011/main" val="1"/>
            </a:ext>
          </a:extLst>
        </p:spPr>
        <p:txBody>
          <a:bodyPr lIns="182849" tIns="182849" rIns="182849" bIns="182849">
            <a:normAutofit fontScale="100000" lnSpcReduction="0"/>
          </a:bodyPr>
          <a:lstStyle>
            <a:lvl1pPr algn="ctr">
              <a:defRPr sz="5600"/>
            </a:lvl1pPr>
          </a:lstStyle>
          <a:p>
            <a:pPr/>
            <a:r>
              <a:t>You’re about to watch two short clips. They’re funny—but they actually show something really important about how we grow (or don’t grow) in life.</a:t>
            </a:r>
          </a:p>
        </p:txBody>
      </p:sp>
      <p:sp>
        <p:nvSpPr>
          <p:cNvPr id="107" name="Shape 29"/>
          <p:cNvSpPr txBox="1"/>
          <p:nvPr/>
        </p:nvSpPr>
        <p:spPr>
          <a:xfrm>
            <a:off x="10864523" y="6329905"/>
            <a:ext cx="12690466" cy="4092926"/>
          </a:xfrm>
          <a:prstGeom prst="rect">
            <a:avLst/>
          </a:prstGeom>
          <a:ln w="25400">
            <a:miter lim="400000"/>
          </a:ln>
          <a:extLst>
            <a:ext uri="{C572A759-6A51-4108-AA02-DFA0A04FC94B}">
              <ma14:wrappingTextBoxFlag xmlns:ma14="http://schemas.microsoft.com/office/mac/drawingml/2011/main" val="1"/>
            </a:ext>
          </a:extLst>
        </p:spPr>
        <p:txBody>
          <a:bodyPr lIns="182849" tIns="182849" rIns="182849" bIns="182849">
            <a:normAutofit fontScale="100000" lnSpcReduction="0"/>
          </a:bodyPr>
          <a:lstStyle/>
          <a:p>
            <a:pPr algn="ctr">
              <a:defRPr sz="5600"/>
            </a:pPr>
            <a:r>
              <a:t>As you watch, I want you to pay attention to this question:</a:t>
            </a:r>
          </a:p>
          <a:p>
            <a:pPr algn="ctr">
              <a:defRPr sz="5600"/>
            </a:pPr>
            <a:r>
              <a:t>What happens when you only train one side—and ignore the other?</a:t>
            </a:r>
          </a:p>
        </p:txBody>
      </p:sp>
      <p:sp>
        <p:nvSpPr>
          <p:cNvPr id="108" name="Shape 29"/>
          <p:cNvSpPr txBox="1"/>
          <p:nvPr/>
        </p:nvSpPr>
        <p:spPr>
          <a:xfrm>
            <a:off x="10864523" y="10515899"/>
            <a:ext cx="12690466" cy="4092925"/>
          </a:xfrm>
          <a:prstGeom prst="rect">
            <a:avLst/>
          </a:prstGeom>
          <a:ln w="25400">
            <a:miter lim="400000"/>
          </a:ln>
          <a:extLst>
            <a:ext uri="{C572A759-6A51-4108-AA02-DFA0A04FC94B}">
              <ma14:wrappingTextBoxFlag xmlns:ma14="http://schemas.microsoft.com/office/mac/drawingml/2011/main" val="1"/>
            </a:ext>
          </a:extLst>
        </p:spPr>
        <p:txBody>
          <a:bodyPr lIns="182849" tIns="182849" rIns="182849" bIns="182849">
            <a:normAutofit fontScale="100000" lnSpcReduction="0"/>
          </a:bodyPr>
          <a:lstStyle>
            <a:lvl1pPr algn="ctr">
              <a:defRPr sz="5600"/>
            </a:lvl1pPr>
          </a:lstStyle>
          <a:p>
            <a:pPr/>
            <a:r>
              <a:t>Think about how this might connect to your life—your habits, your choices, and what you put effort into.</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06"/>
                                        </p:tgtEl>
                                        <p:attrNameLst>
                                          <p:attrName>style.visibility</p:attrName>
                                        </p:attrNameLst>
                                      </p:cBhvr>
                                      <p:to>
                                        <p:strVal val="visible"/>
                                      </p:to>
                                    </p:set>
                                    <p:animEffect filter="wipe(left)" transition="in">
                                      <p:cBhvr>
                                        <p:cTn id="7" dur="10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07"/>
                                        </p:tgtEl>
                                        <p:attrNameLst>
                                          <p:attrName>style.visibility</p:attrName>
                                        </p:attrNameLst>
                                      </p:cBhvr>
                                      <p:to>
                                        <p:strVal val="visible"/>
                                      </p:to>
                                    </p:set>
                                    <p:animEffect filter="wipe(left)" transition="in">
                                      <p:cBhvr>
                                        <p:cTn id="12" dur="10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108"/>
                                        </p:tgtEl>
                                        <p:attrNameLst>
                                          <p:attrName>style.visibility</p:attrName>
                                        </p:attrNameLst>
                                      </p:cBhvr>
                                      <p:to>
                                        <p:strVal val="visible"/>
                                      </p:to>
                                    </p:set>
                                    <p:animEffect filter="wipe(left)" transition="in">
                                      <p:cBhvr>
                                        <p:cTn id="17" dur="10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 grpId="2"/>
      <p:bldP build="whole" bldLvl="1" animBg="1" rev="0" advAuto="0" spid="108" grpId="3"/>
      <p:bldP build="whole" bldLvl="1" animBg="1" rev="0" advAuto="0" spid="10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Rectangle"/>
          <p:cNvSpPr/>
          <p:nvPr/>
        </p:nvSpPr>
        <p:spPr>
          <a:xfrm>
            <a:off x="2128" y="42980"/>
            <a:ext cx="24515957" cy="13630040"/>
          </a:xfrm>
          <a:prstGeom prst="rect">
            <a:avLst/>
          </a:prstGeom>
          <a:solidFill>
            <a:srgbClr val="000000"/>
          </a:solidFill>
          <a:ln w="12700">
            <a:miter lim="400000"/>
          </a:ln>
          <a:effectLst>
            <a:outerShdw sx="100000" sy="100000" kx="0" ky="0" algn="b" rotWithShape="0" blurRad="76200" dist="38100" dir="5400000">
              <a:srgbClr val="000000">
                <a:alpha val="35000"/>
              </a:srgbClr>
            </a:outerShdw>
          </a:effectLst>
        </p:spPr>
        <p:txBody>
          <a:bodyPr tIns="91439" bIns="91439" anchor="ctr"/>
          <a:lstStyle/>
          <a:p>
            <a:pPr/>
          </a:p>
        </p:txBody>
      </p:sp>
      <p:pic>
        <p:nvPicPr>
          <p:cNvPr id="111" name="Left arm smaller than right.  Always wondered what it would be like if you worked out one side only!" descr="Left arm smaller than right.  Always wondered what it would be like if you worked out one side only!"/>
          <p:cNvPicPr>
            <a:picLocks noChangeAspect="0"/>
          </p:cNvPicPr>
          <p:nvPr>
            <a:videoFile xmlns:mc="http://schemas.openxmlformats.org/markup-compatibility/2006" xmlns:aiw="http://developer.apple.com/namespaces/iwork" r:link="rId2" mc:Ignorable="aiw" aiw:title="Left arm smaller than right.  Always wondered what it would be like if you worked out one side only!" aiw:author="Pauladigms"/>
          </p:nvPr>
        </p:nvPicPr>
        <p:blipFill>
          <a:blip r:embed="rId3">
            <a:extLst/>
          </a:blip>
          <a:stretch>
            <a:fillRect/>
          </a:stretch>
        </p:blipFill>
        <p:spPr>
          <a:xfrm>
            <a:off x="4273560" y="438106"/>
            <a:ext cx="15973093" cy="11979820"/>
          </a:xfrm>
          <a:prstGeom prst="rect">
            <a:avLst/>
          </a:prstGeom>
        </p:spPr>
      </p:pic>
      <p:sp>
        <p:nvSpPr>
          <p:cNvPr id="112" name="Link: https://youtu.be/BkIgXlE8bSo"/>
          <p:cNvSpPr txBox="1"/>
          <p:nvPr/>
        </p:nvSpPr>
        <p:spPr>
          <a:xfrm>
            <a:off x="10138608" y="12788176"/>
            <a:ext cx="4106784" cy="487681"/>
          </a:xfrm>
          <a:prstGeom prst="rect">
            <a:avLst/>
          </a:prstGeom>
          <a:ln w="25400">
            <a:miter lim="400000"/>
          </a:ln>
          <a:extLst>
            <a:ext uri="{C572A759-6A51-4108-AA02-DFA0A04FC94B}">
              <ma14:wrappingTextBoxFlag xmlns:ma14="http://schemas.microsoft.com/office/mac/drawingml/2011/main" val="1"/>
            </a:ext>
          </a:extLst>
        </p:spPr>
        <p:txBody>
          <a:bodyPr wrap="none" tIns="91439" bIns="91439">
            <a:spAutoFit/>
          </a:bodyPr>
          <a:lstStyle/>
          <a:p>
            <a:pPr defTabSz="457200">
              <a:defRPr sz="2000" u="sng">
                <a:solidFill>
                  <a:srgbClr val="E42E2F"/>
                </a:solidFill>
                <a:latin typeface="+mj-lt"/>
                <a:ea typeface="+mj-ea"/>
                <a:cs typeface="+mj-cs"/>
                <a:sym typeface="Helvetica"/>
              </a:defRPr>
            </a:pPr>
            <a:r>
              <a:rPr u="none">
                <a:solidFill>
                  <a:srgbClr val="3F4755"/>
                </a:solidFill>
              </a:rPr>
              <a:t>Link: </a:t>
            </a:r>
            <a:r>
              <a:rPr>
                <a:solidFill>
                  <a:srgbClr val="1155CC"/>
                </a:solidFill>
                <a:uFill>
                  <a:solidFill>
                    <a:srgbClr val="1155CC"/>
                  </a:solidFill>
                </a:uFill>
                <a:hlinkClick r:id="rId4" invalidUrl="" action="" tgtFrame="" tooltip="" history="1" highlightClick="0" endSnd="0"/>
              </a:rPr>
              <a:t>https://youtu.be/BkIgXlE8bSo</a:t>
            </a:r>
          </a:p>
        </p:txBody>
      </p:sp>
    </p:spTree>
  </p:cSld>
  <p:clrMapOvr>
    <a:masterClrMapping/>
  </p:clrMapOvr>
  <mc:AlternateContent xmlns:mc="http://schemas.openxmlformats.org/markup-compatibility/2006">
    <mc:Choice xmlns:p14="http://schemas.microsoft.com/office/powerpoint/2010/main" Requires="p14">
      <p:transition spd="fast" advClick="1" p14:dur="25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1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111"/>
                </p:tgtEl>
              </p:cMediaNode>
            </p:video>
            <p:seq concurrent="1" prevAc="none" nextAc="seek">
              <p:cTn id="8" evtFilter="cancelBubble" nodeType="interactiveSeq" restart="whenNotActive" fill="hold">
                <p:stCondLst>
                  <p:cond delay="0" evt="onClick">
                    <p:tgtEl>
                      <p:spTgt spid="11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11"/>
                                        </p:tgtEl>
                                      </p:cBhvr>
                                    </p:cmd>
                                  </p:childTnLst>
                                </p:cTn>
                              </p:par>
                            </p:childTnLst>
                          </p:cTn>
                        </p:par>
                      </p:childTnLst>
                    </p:cTn>
                  </p:par>
                </p:childTnLst>
              </p:cTn>
              <p:nextCondLst>
                <p:cond delay="0" evt="onClick">
                  <p:tgtEl>
                    <p:spTgt spid="111"/>
                  </p:tgtEl>
                </p:cond>
              </p:nextCondLst>
            </p:seq>
          </p:childTnLst>
        </p:cTn>
      </p:par>
    </p:tnLst>
  </p:timing>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3A81BA"/>
      </a:accent1>
      <a:accent2>
        <a:srgbClr val="D89F39"/>
      </a:accent2>
      <a:accent3>
        <a:srgbClr val="8BAB42"/>
      </a:accent3>
      <a:accent4>
        <a:srgbClr val="57A7B5"/>
      </a:accent4>
      <a:accent5>
        <a:srgbClr val="8B81D2"/>
      </a:accent5>
      <a:accent6>
        <a:srgbClr val="963334"/>
      </a:accent6>
      <a:hlink>
        <a:srgbClr val="0000FF"/>
      </a:hlink>
      <a:folHlink>
        <a:srgbClr val="FF00FF"/>
      </a:folHlink>
    </a:clrScheme>
    <a:fontScheme name="Default">
      <a:majorFont>
        <a:latin typeface="Helvetica"/>
        <a:ea typeface="Helvetica"/>
        <a:cs typeface="Helvetica"/>
      </a:majorFont>
      <a:minorFont>
        <a:latin typeface="Arial"/>
        <a:ea typeface="Arial"/>
        <a:cs typeface="Arial"/>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38100" dir="5400000">
              <a:srgbClr val="000000">
                <a:alpha val="35000"/>
              </a:srgbClr>
            </a:outerShdw>
          </a:effectLst>
        </a:effectStyle>
        <a:effectStyle>
          <a:effectLst>
            <a:outerShdw sx="100000" sy="100000" kx="0" ky="0" algn="b" rotWithShape="0" blurRad="76200" dist="38100" dir="5400000">
              <a:srgbClr val="000000">
                <a:alpha val="35000"/>
              </a:srgbClr>
            </a:outerShdw>
          </a:effectLst>
        </a:effectStyle>
        <a:effectStyle>
          <a:effectLst>
            <a:outerShdw sx="100000" sy="100000" kx="0" ky="0" algn="b" rotWithShape="0" blurRad="76200" dist="381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sx="100000" sy="100000" kx="0" ky="0" algn="b" rotWithShape="0" blurRad="76200" dist="38100" dir="5400000">
            <a:srgbClr val="000000">
              <a:alpha val="35000"/>
            </a:srgbClr>
          </a:outerShdw>
        </a:effectLst>
        <a:sp3d/>
      </a:spPr>
      <a:bodyPr rot="0" spcFirstLastPara="1" vertOverflow="overflow" horzOverflow="overflow" vert="horz" wrap="square" lIns="91439" tIns="91439" rIns="91439" bIns="91439"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chemeClr val="accent1"/>
          </a:solidFill>
          <a:prstDash val="solid"/>
          <a:round/>
        </a:ln>
        <a:effectLst>
          <a:outerShdw sx="100000" sy="100000" kx="0" ky="0" algn="b" rotWithShape="0" blurRad="76200" dist="381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3A81BA"/>
      </a:accent1>
      <a:accent2>
        <a:srgbClr val="D89F39"/>
      </a:accent2>
      <a:accent3>
        <a:srgbClr val="8BAB42"/>
      </a:accent3>
      <a:accent4>
        <a:srgbClr val="57A7B5"/>
      </a:accent4>
      <a:accent5>
        <a:srgbClr val="8B81D2"/>
      </a:accent5>
      <a:accent6>
        <a:srgbClr val="963334"/>
      </a:accent6>
      <a:hlink>
        <a:srgbClr val="0000FF"/>
      </a:hlink>
      <a:folHlink>
        <a:srgbClr val="FF00FF"/>
      </a:folHlink>
    </a:clrScheme>
    <a:fontScheme name="Default">
      <a:majorFont>
        <a:latin typeface="Helvetica"/>
        <a:ea typeface="Helvetica"/>
        <a:cs typeface="Helvetica"/>
      </a:majorFont>
      <a:minorFont>
        <a:latin typeface="Arial"/>
        <a:ea typeface="Arial"/>
        <a:cs typeface="Arial"/>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38100" dir="5400000">
              <a:srgbClr val="000000">
                <a:alpha val="35000"/>
              </a:srgbClr>
            </a:outerShdw>
          </a:effectLst>
        </a:effectStyle>
        <a:effectStyle>
          <a:effectLst>
            <a:outerShdw sx="100000" sy="100000" kx="0" ky="0" algn="b" rotWithShape="0" blurRad="76200" dist="38100" dir="5400000">
              <a:srgbClr val="000000">
                <a:alpha val="35000"/>
              </a:srgbClr>
            </a:outerShdw>
          </a:effectLst>
        </a:effectStyle>
        <a:effectStyle>
          <a:effectLst>
            <a:outerShdw sx="100000" sy="100000" kx="0" ky="0" algn="b" rotWithShape="0" blurRad="76200" dist="381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sx="100000" sy="100000" kx="0" ky="0" algn="b" rotWithShape="0" blurRad="76200" dist="38100" dir="5400000">
            <a:srgbClr val="000000">
              <a:alpha val="35000"/>
            </a:srgbClr>
          </a:outerShdw>
        </a:effectLst>
        <a:sp3d/>
      </a:spPr>
      <a:bodyPr rot="0" spcFirstLastPara="1" vertOverflow="overflow" horzOverflow="overflow" vert="horz" wrap="square" lIns="91439" tIns="91439" rIns="91439" bIns="91439" numCol="1" spcCol="38100" rtlCol="0" anchor="ctr"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chemeClr val="accent1"/>
          </a:solidFill>
          <a:prstDash val="solid"/>
          <a:round/>
        </a:ln>
        <a:effectLst>
          <a:outerShdw sx="100000" sy="100000" kx="0" ky="0" algn="b" rotWithShape="0" blurRad="76200" dist="381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upright="0">
        <a:spAutoFit/>
      </a:bodyPr>
      <a:lstStyle>
        <a:defPPr marL="0" marR="0" indent="0" algn="l" defTabSz="1828800" rtl="0" fontAlgn="auto" latinLnBrk="0" hangingPunct="0">
          <a:lnSpc>
            <a:spcPct val="100000"/>
          </a:lnSpc>
          <a:spcBef>
            <a:spcPts val="0"/>
          </a:spcBef>
          <a:spcAft>
            <a:spcPts val="0"/>
          </a:spcAft>
          <a:buClrTx/>
          <a:buSzTx/>
          <a:buFontTx/>
          <a:buNone/>
          <a:tabLst/>
          <a:defRPr b="0" baseline="0" cap="none" i="0" spc="0" strike="noStrike" sz="28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