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Arial"/>
      </a:defRPr>
    </a:lvl1pPr>
    <a:lvl2pPr indent="228600" latinLnBrk="0">
      <a:defRPr sz="2400">
        <a:latin typeface="+mn-lt"/>
        <a:ea typeface="+mn-ea"/>
        <a:cs typeface="+mn-cs"/>
        <a:sym typeface="Arial"/>
      </a:defRPr>
    </a:lvl2pPr>
    <a:lvl3pPr indent="457200" latinLnBrk="0">
      <a:defRPr sz="2400">
        <a:latin typeface="+mn-lt"/>
        <a:ea typeface="+mn-ea"/>
        <a:cs typeface="+mn-cs"/>
        <a:sym typeface="Arial"/>
      </a:defRPr>
    </a:lvl3pPr>
    <a:lvl4pPr indent="685800" latinLnBrk="0">
      <a:defRPr sz="2400">
        <a:latin typeface="+mn-lt"/>
        <a:ea typeface="+mn-ea"/>
        <a:cs typeface="+mn-cs"/>
        <a:sym typeface="Arial"/>
      </a:defRPr>
    </a:lvl4pPr>
    <a:lvl5pPr indent="914400" latinLnBrk="0">
      <a:defRPr sz="2400">
        <a:latin typeface="+mn-lt"/>
        <a:ea typeface="+mn-ea"/>
        <a:cs typeface="+mn-cs"/>
        <a:sym typeface="Arial"/>
      </a:defRPr>
    </a:lvl5pPr>
    <a:lvl6pPr indent="1143000" latinLnBrk="0">
      <a:defRPr sz="2400">
        <a:latin typeface="+mn-lt"/>
        <a:ea typeface="+mn-ea"/>
        <a:cs typeface="+mn-cs"/>
        <a:sym typeface="Arial"/>
      </a:defRPr>
    </a:lvl6pPr>
    <a:lvl7pPr indent="1371600" latinLnBrk="0">
      <a:defRPr sz="2400">
        <a:latin typeface="+mn-lt"/>
        <a:ea typeface="+mn-ea"/>
        <a:cs typeface="+mn-cs"/>
        <a:sym typeface="Arial"/>
      </a:defRPr>
    </a:lvl7pPr>
    <a:lvl8pPr indent="1600200" latinLnBrk="0">
      <a:defRPr sz="2400">
        <a:latin typeface="+mn-lt"/>
        <a:ea typeface="+mn-ea"/>
        <a:cs typeface="+mn-cs"/>
        <a:sym typeface="Arial"/>
      </a:defRPr>
    </a:lvl8pPr>
    <a:lvl9pPr indent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" name="Shape 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Top Thrill Coaster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indent="0" algn="ctr">
              <a:defRPr b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spcBef>
                <a:spcPts val="1500"/>
              </a:spcBef>
              <a:buClrTx/>
              <a:buSzPct val="100000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>
              <a:spcBef>
                <a:spcPts val="1500"/>
              </a:spcBef>
              <a:buClrTx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>
              <a:spcBef>
                <a:spcPts val="1500"/>
              </a:spcBef>
              <a:buClrTx/>
              <a:buChar char="•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>
              <a:spcBef>
                <a:spcPts val="1500"/>
              </a:spcBef>
              <a:buClrTx/>
              <a:buSzPct val="100000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>
              <a:spcBef>
                <a:spcPts val="1500"/>
              </a:spcBef>
              <a:buClrTx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xfrm>
            <a:off x="11952882" y="13038931"/>
            <a:ext cx="460376" cy="498476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962400" y="549273"/>
            <a:ext cx="16459200" cy="228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93514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171575" marR="0" indent="-714375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485900" marR="0" indent="-5715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1336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5908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30480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5052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9624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419600" marR="0" indent="-762000" algn="l" defTabSz="18288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hyperlink" Target="https://www.youtube.com/watch?v=8XQzQYFYfy8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youtube.com/watch?v=8XQzQYFYfy8&amp;t=1s" TargetMode="External"/><Relationship Id="rId3" Type="http://schemas.openxmlformats.org/officeDocument/2006/relationships/video" Target="https://www.youtube.com/embed/8XQzQYFYfy8?feature=oembed" TargetMode="External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zfzfoPuBgfc&amp;t=1s" TargetMode="External"/><Relationship Id="rId4" Type="http://schemas.openxmlformats.org/officeDocument/2006/relationships/video" Target="https://www.youtube.com/embed/zfzfoPuBgfc?feature=oembed" TargetMode="External"/><Relationship Id="rId5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utterstock_97819241.jpg" descr="shutterstock_97819241.jpg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rcRect l="862" t="2987" r="0" b="13920"/>
          <a:stretch>
            <a:fillRect/>
          </a:stretch>
        </p:blipFill>
        <p:spPr>
          <a:xfrm>
            <a:off x="16087" y="-5094"/>
            <a:ext cx="24565435" cy="1372618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Welcome To Class!"/>
          <p:cNvSpPr txBox="1"/>
          <p:nvPr/>
        </p:nvSpPr>
        <p:spPr>
          <a:xfrm>
            <a:off x="6330530" y="3949372"/>
            <a:ext cx="11722940" cy="16018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10000"/>
            </a:lvl1pPr>
          </a:lstStyle>
          <a:p>
            <a:pPr/>
            <a:r>
              <a:t>Welcome To Class!</a:t>
            </a:r>
          </a:p>
        </p:txBody>
      </p:sp>
      <p:sp>
        <p:nvSpPr>
          <p:cNvPr id="40" name="Question of the day:  “If your life this week were a roller coaster, what would it be called?”"/>
          <p:cNvSpPr txBox="1"/>
          <p:nvPr/>
        </p:nvSpPr>
        <p:spPr>
          <a:xfrm>
            <a:off x="3390881" y="7459820"/>
            <a:ext cx="17602238" cy="1805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3800"/>
            </a:pPr>
            <a:r>
              <a:t>Question of the day:</a:t>
            </a:r>
            <a:br/>
            <a:br/>
            <a:r>
              <a:t>“If your life this week were a roller coaster, what would it be called?”</a:t>
            </a:r>
          </a:p>
        </p:txBody>
      </p:sp>
      <p:pic>
        <p:nvPicPr>
          <p:cNvPr id="41" name="New WT logo.png" descr="New W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483" y="390227"/>
            <a:ext cx="2853192" cy="1455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9765" dir="5400000">
              <a:srgbClr val="000000">
                <a:alpha val="1654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reality ride full.png" descr="reality ride fu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2349" y="110768"/>
            <a:ext cx="20902128" cy="13494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Group 6"/>
          <p:cNvGrpSpPr/>
          <p:nvPr/>
        </p:nvGrpSpPr>
        <p:grpSpPr>
          <a:xfrm>
            <a:off x="3025836" y="4924758"/>
            <a:ext cx="3566161" cy="1759602"/>
            <a:chOff x="0" y="-6349"/>
            <a:chExt cx="3566160" cy="1759601"/>
          </a:xfrm>
        </p:grpSpPr>
        <p:sp>
          <p:nvSpPr>
            <p:cNvPr id="121" name="Text Box 11"/>
            <p:cNvSpPr txBox="1"/>
            <p:nvPr/>
          </p:nvSpPr>
          <p:spPr>
            <a:xfrm>
              <a:off x="396240" y="62300"/>
              <a:ext cx="3169921" cy="503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1300"/>
                </a:spcBef>
                <a:defRPr b="1" sz="2200"/>
              </a:lvl1pPr>
            </a:lstStyle>
            <a:p>
              <a:pPr/>
              <a:r>
                <a:t>  Your Challenges . . .</a:t>
              </a:r>
            </a:p>
          </p:txBody>
        </p:sp>
        <p:sp>
          <p:nvSpPr>
            <p:cNvPr id="122" name="Text Box 12"/>
            <p:cNvSpPr txBox="1"/>
            <p:nvPr/>
          </p:nvSpPr>
          <p:spPr>
            <a:xfrm>
              <a:off x="548640" y="519500"/>
              <a:ext cx="1126873" cy="12337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defRPr b="1" sz="2000"/>
              </a:pPr>
              <a:r>
                <a:t>Home: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spcBef>
                  <a:spcPts val="700"/>
                </a:spcBef>
                <a:defRPr b="1" sz="2000"/>
              </a:pPr>
              <a:r>
                <a:t>School: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spcBef>
                  <a:spcPts val="700"/>
                </a:spcBef>
                <a:defRPr b="1" sz="2000"/>
              </a:pPr>
              <a:r>
                <a:t>Peers:</a:t>
              </a:r>
            </a:p>
          </p:txBody>
        </p:sp>
        <p:grpSp>
          <p:nvGrpSpPr>
            <p:cNvPr id="125" name="AutoShape 56"/>
            <p:cNvGrpSpPr/>
            <p:nvPr/>
          </p:nvGrpSpPr>
          <p:grpSpPr>
            <a:xfrm>
              <a:off x="0" y="-6350"/>
              <a:ext cx="457200" cy="442102"/>
              <a:chOff x="0" y="-6349"/>
              <a:chExt cx="457200" cy="442101"/>
            </a:xfrm>
          </p:grpSpPr>
          <p:sp>
            <p:nvSpPr>
              <p:cNvPr id="123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24" name="4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</p:grpSp>
      <p:grpSp>
        <p:nvGrpSpPr>
          <p:cNvPr id="131" name="Group 7"/>
          <p:cNvGrpSpPr/>
          <p:nvPr/>
        </p:nvGrpSpPr>
        <p:grpSpPr>
          <a:xfrm>
            <a:off x="3186545" y="2976908"/>
            <a:ext cx="3413761" cy="758772"/>
            <a:chOff x="0" y="0"/>
            <a:chExt cx="3413760" cy="758770"/>
          </a:xfrm>
        </p:grpSpPr>
        <p:sp>
          <p:nvSpPr>
            <p:cNvPr id="127" name="Text Box 17"/>
            <p:cNvSpPr txBox="1"/>
            <p:nvPr/>
          </p:nvSpPr>
          <p:spPr>
            <a:xfrm>
              <a:off x="548640" y="0"/>
              <a:ext cx="2865121" cy="7587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1200"/>
                </a:spcBef>
                <a:defRPr b="1" sz="2000"/>
              </a:lvl1pPr>
            </a:lstStyle>
            <a:p>
              <a:pPr/>
              <a:r>
                <a:t>Things that get you in trouble . . .</a:t>
              </a:r>
            </a:p>
          </p:txBody>
        </p:sp>
        <p:grpSp>
          <p:nvGrpSpPr>
            <p:cNvPr id="130" name="AutoShape 57"/>
            <p:cNvGrpSpPr/>
            <p:nvPr/>
          </p:nvGrpSpPr>
          <p:grpSpPr>
            <a:xfrm>
              <a:off x="0" y="83749"/>
              <a:ext cx="457200" cy="442102"/>
              <a:chOff x="0" y="-6349"/>
              <a:chExt cx="457200" cy="442101"/>
            </a:xfrm>
          </p:grpSpPr>
          <p:sp>
            <p:nvSpPr>
              <p:cNvPr id="128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29" name="5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5</a:t>
                </a:r>
              </a:p>
            </p:txBody>
          </p:sp>
        </p:grpSp>
      </p:grpSp>
      <p:grpSp>
        <p:nvGrpSpPr>
          <p:cNvPr id="137" name="Group 9"/>
          <p:cNvGrpSpPr/>
          <p:nvPr/>
        </p:nvGrpSpPr>
        <p:grpSpPr>
          <a:xfrm>
            <a:off x="8491581" y="6941749"/>
            <a:ext cx="3456579" cy="4316136"/>
            <a:chOff x="0" y="-6349"/>
            <a:chExt cx="3456578" cy="4316135"/>
          </a:xfrm>
        </p:grpSpPr>
        <p:sp>
          <p:nvSpPr>
            <p:cNvPr id="132" name="Text Box 24"/>
            <p:cNvSpPr txBox="1"/>
            <p:nvPr/>
          </p:nvSpPr>
          <p:spPr>
            <a:xfrm>
              <a:off x="896257" y="367100"/>
              <a:ext cx="2560322" cy="10508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What problems do you keep having over and over?</a:t>
              </a:r>
            </a:p>
          </p:txBody>
        </p:sp>
        <p:sp>
          <p:nvSpPr>
            <p:cNvPr id="133" name="Text Box 47"/>
            <p:cNvSpPr txBox="1"/>
            <p:nvPr/>
          </p:nvSpPr>
          <p:spPr>
            <a:xfrm>
              <a:off x="0" y="2457152"/>
              <a:ext cx="1813131" cy="18526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marL="231775" indent="-231775">
                <a:spcBef>
                  <a:spcPts val="2400"/>
                </a:spcBef>
                <a:buSzPct val="100000"/>
                <a:buChar char="-"/>
                <a:defRPr b="1" sz="1600"/>
              </a:pPr>
              <a:r>
                <a:t>Frustrate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 marL="231775" indent="-231775">
                <a:spcBef>
                  <a:spcPts val="600"/>
                </a:spcBef>
                <a:buSzPct val="100000"/>
                <a:buChar char="-"/>
                <a:defRPr b="1" sz="1600"/>
              </a:pPr>
              <a:r>
                <a:t>Confused</a:t>
              </a:r>
            </a:p>
            <a:p>
              <a:pPr marL="231775" indent="-231775">
                <a:spcBef>
                  <a:spcPts val="600"/>
                </a:spcBef>
                <a:buSzPct val="100000"/>
                <a:buChar char="-"/>
                <a:defRPr b="1" sz="1600"/>
              </a:pPr>
              <a:r>
                <a:t>Angry</a:t>
              </a:r>
            </a:p>
            <a:p>
              <a:pPr marL="231775" indent="-231775">
                <a:spcBef>
                  <a:spcPts val="600"/>
                </a:spcBef>
                <a:buSzPct val="100000"/>
                <a:buChar char="-"/>
                <a:defRPr b="1" sz="1600"/>
              </a:pPr>
              <a:r>
                <a:t>Scared</a:t>
              </a:r>
            </a:p>
            <a:p>
              <a:pPr marL="231775" indent="-231775">
                <a:spcBef>
                  <a:spcPts val="600"/>
                </a:spcBef>
                <a:buSzPct val="100000"/>
                <a:buChar char="-"/>
                <a:defRPr b="1" sz="1600"/>
              </a:pPr>
              <a:r>
                <a:t>Keep getting  same results</a:t>
              </a:r>
            </a:p>
          </p:txBody>
        </p:sp>
        <p:grpSp>
          <p:nvGrpSpPr>
            <p:cNvPr id="136" name="AutoShape 59"/>
            <p:cNvGrpSpPr/>
            <p:nvPr/>
          </p:nvGrpSpPr>
          <p:grpSpPr>
            <a:xfrm>
              <a:off x="652417" y="-6350"/>
              <a:ext cx="457201" cy="442102"/>
              <a:chOff x="0" y="-6349"/>
              <a:chExt cx="457200" cy="442101"/>
            </a:xfrm>
          </p:grpSpPr>
          <p:sp>
            <p:nvSpPr>
              <p:cNvPr id="134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35" name="7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7</a:t>
                </a:r>
              </a:p>
            </p:txBody>
          </p:sp>
        </p:grpSp>
      </p:grpSp>
      <p:sp>
        <p:nvSpPr>
          <p:cNvPr id="138" name="Text Box 14"/>
          <p:cNvSpPr txBox="1"/>
          <p:nvPr/>
        </p:nvSpPr>
        <p:spPr>
          <a:xfrm>
            <a:off x="15373771" y="1289788"/>
            <a:ext cx="844720" cy="4666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000"/>
            </a:lvl1pPr>
          </a:lstStyle>
          <a:p>
            <a:pPr/>
            <a:r>
              <a:t>Goal:</a:t>
            </a:r>
          </a:p>
        </p:txBody>
      </p:sp>
      <p:grpSp>
        <p:nvGrpSpPr>
          <p:cNvPr id="141" name="Group 10"/>
          <p:cNvGrpSpPr/>
          <p:nvPr/>
        </p:nvGrpSpPr>
        <p:grpSpPr>
          <a:xfrm>
            <a:off x="10996506" y="9342160"/>
            <a:ext cx="3881121" cy="3794066"/>
            <a:chOff x="0" y="0"/>
            <a:chExt cx="3881120" cy="3794064"/>
          </a:xfrm>
        </p:grpSpPr>
        <p:sp>
          <p:nvSpPr>
            <p:cNvPr id="139" name="Text Box 19"/>
            <p:cNvSpPr txBox="1"/>
            <p:nvPr/>
          </p:nvSpPr>
          <p:spPr>
            <a:xfrm>
              <a:off x="0" y="3216418"/>
              <a:ext cx="3881121" cy="5776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spcBef>
                  <a:spcPts val="1600"/>
                </a:spcBef>
                <a:defRPr b="1"/>
              </a:pPr>
              <a:r>
                <a:t>        </a:t>
              </a:r>
              <a:r>
                <a:t>“</a:t>
              </a:r>
              <a:r>
                <a:t>Hit the wall</a:t>
              </a:r>
              <a:r>
                <a:t>”</a:t>
              </a:r>
            </a:p>
          </p:txBody>
        </p:sp>
        <p:sp>
          <p:nvSpPr>
            <p:cNvPr id="140" name="Rectangle 4"/>
            <p:cNvSpPr txBox="1"/>
            <p:nvPr/>
          </p:nvSpPr>
          <p:spPr>
            <a:xfrm>
              <a:off x="469897" y="0"/>
              <a:ext cx="3183626" cy="11861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pc="-300" sz="5600">
                  <a:gradFill flip="none" rotWithShape="1">
                    <a:gsLst>
                      <a:gs pos="0">
                        <a:srgbClr val="FF6600"/>
                      </a:gs>
                      <a:gs pos="100000">
                        <a:srgbClr val="FFFF00"/>
                      </a:gs>
                    </a:gsLst>
                    <a:lin ang="5880000" scaled="0"/>
                  </a:gradFill>
                  <a:effectLst>
                    <a:outerShdw sx="100000" sy="100000" kx="0" ky="0" algn="b" rotWithShape="0" blurRad="50800" dist="38100" dir="2700000">
                      <a:srgbClr val="000000">
                        <a:alpha val="83000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Crash!</a:t>
              </a:r>
            </a:p>
          </p:txBody>
        </p:sp>
      </p:grpSp>
      <p:grpSp>
        <p:nvGrpSpPr>
          <p:cNvPr id="149" name="Group 8"/>
          <p:cNvGrpSpPr/>
          <p:nvPr/>
        </p:nvGrpSpPr>
        <p:grpSpPr>
          <a:xfrm>
            <a:off x="14568287" y="8976301"/>
            <a:ext cx="5521957" cy="3780717"/>
            <a:chOff x="0" y="-6350"/>
            <a:chExt cx="5521956" cy="3780716"/>
          </a:xfrm>
        </p:grpSpPr>
        <p:sp>
          <p:nvSpPr>
            <p:cNvPr id="142" name="Text Box 21"/>
            <p:cNvSpPr txBox="1"/>
            <p:nvPr/>
          </p:nvSpPr>
          <p:spPr>
            <a:xfrm>
              <a:off x="218436" y="2084899"/>
              <a:ext cx="5151121" cy="5039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spcBef>
                  <a:spcPts val="1300"/>
                </a:spcBef>
                <a:defRPr b="1" sz="2200"/>
              </a:lvl1pPr>
            </a:lstStyle>
            <a:p>
              <a:pPr/>
              <a:r>
                <a:t>Will these things give you lasting </a:t>
              </a:r>
            </a:p>
          </p:txBody>
        </p:sp>
        <p:sp>
          <p:nvSpPr>
            <p:cNvPr id="143" name="Text Box 22"/>
            <p:cNvSpPr txBox="1"/>
            <p:nvPr/>
          </p:nvSpPr>
          <p:spPr>
            <a:xfrm>
              <a:off x="1385781" y="2534657"/>
              <a:ext cx="2211310" cy="12397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defRPr b="1" sz="2400">
                  <a:solidFill>
                    <a:srgbClr val="FF0000"/>
                  </a:solidFill>
                </a:defRPr>
              </a:pPr>
              <a:r>
                <a:t>Opportunity?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2400">
                  <a:solidFill>
                    <a:srgbClr val="FF0000"/>
                  </a:solidFill>
                </a:defRPr>
              </a:pPr>
              <a:r>
                <a:t>Freedom?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2400">
                  <a:solidFill>
                    <a:srgbClr val="FF0000"/>
                  </a:solidFill>
                </a:defRPr>
              </a:pPr>
              <a:r>
                <a:t>Self Respect?</a:t>
              </a:r>
            </a:p>
          </p:txBody>
        </p:sp>
        <p:sp>
          <p:nvSpPr>
            <p:cNvPr id="144" name="Text Box 19"/>
            <p:cNvSpPr txBox="1"/>
            <p:nvPr/>
          </p:nvSpPr>
          <p:spPr>
            <a:xfrm>
              <a:off x="571693" y="214701"/>
              <a:ext cx="4950264" cy="9773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spcBef>
                  <a:spcPts val="1600"/>
                </a:spcBef>
                <a:defRPr b="1"/>
              </a:pPr>
              <a:r>
                <a:t>        </a:t>
              </a:r>
              <a:r>
                <a:t>“</a:t>
              </a:r>
              <a:r>
                <a:t>Reality</a:t>
              </a:r>
              <a:r>
                <a:t>”</a:t>
              </a:r>
            </a:p>
            <a:p>
              <a:pPr>
                <a:spcBef>
                  <a:spcPts val="500"/>
                </a:spcBef>
                <a:defRPr b="1" sz="2200"/>
              </a:pPr>
              <a:r>
                <a:t>Consequences of the crash . . . </a:t>
              </a:r>
            </a:p>
          </p:txBody>
        </p:sp>
        <p:sp>
          <p:nvSpPr>
            <p:cNvPr id="145" name="Line 23"/>
            <p:cNvSpPr/>
            <p:nvPr/>
          </p:nvSpPr>
          <p:spPr>
            <a:xfrm flipH="1">
              <a:off x="0" y="1067191"/>
              <a:ext cx="561143" cy="38946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b="1" sz="2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148" name="AutoShape 58"/>
            <p:cNvGrpSpPr/>
            <p:nvPr/>
          </p:nvGrpSpPr>
          <p:grpSpPr>
            <a:xfrm>
              <a:off x="888997" y="-6351"/>
              <a:ext cx="457201" cy="442103"/>
              <a:chOff x="0" y="-6350"/>
              <a:chExt cx="457200" cy="442101"/>
            </a:xfrm>
          </p:grpSpPr>
          <p:sp>
            <p:nvSpPr>
              <p:cNvPr id="146" name="Shape"/>
              <p:cNvSpPr/>
              <p:nvPr/>
            </p:nvSpPr>
            <p:spPr>
              <a:xfrm>
                <a:off x="0" y="62301"/>
                <a:ext cx="457200" cy="304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47" name="6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6</a:t>
                </a:r>
              </a:p>
            </p:txBody>
          </p:sp>
        </p:grpSp>
      </p:grpSp>
      <p:grpSp>
        <p:nvGrpSpPr>
          <p:cNvPr id="152" name="AutoShape 53"/>
          <p:cNvGrpSpPr/>
          <p:nvPr/>
        </p:nvGrpSpPr>
        <p:grpSpPr>
          <a:xfrm>
            <a:off x="7979821" y="629851"/>
            <a:ext cx="457201" cy="442102"/>
            <a:chOff x="0" y="-6349"/>
            <a:chExt cx="457200" cy="442101"/>
          </a:xfrm>
        </p:grpSpPr>
        <p:sp>
          <p:nvSpPr>
            <p:cNvPr id="150" name="Shape"/>
            <p:cNvSpPr/>
            <p:nvPr/>
          </p:nvSpPr>
          <p:spPr>
            <a:xfrm>
              <a:off x="0" y="62300"/>
              <a:ext cx="45720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240"/>
                  </a:moveTo>
                  <a:cubicBezTo>
                    <a:pt x="0" y="5029"/>
                    <a:pt x="2418" y="6480"/>
                    <a:pt x="5400" y="6480"/>
                  </a:cubicBezTo>
                  <a:cubicBezTo>
                    <a:pt x="8382" y="6480"/>
                    <a:pt x="10800" y="5029"/>
                    <a:pt x="10800" y="3240"/>
                  </a:cubicBezTo>
                  <a:cubicBezTo>
                    <a:pt x="10800" y="1451"/>
                    <a:pt x="13218" y="0"/>
                    <a:pt x="16200" y="0"/>
                  </a:cubicBezTo>
                  <a:cubicBezTo>
                    <a:pt x="19182" y="0"/>
                    <a:pt x="21600" y="1451"/>
                    <a:pt x="21600" y="3240"/>
                  </a:cubicBezTo>
                  <a:lnTo>
                    <a:pt x="21600" y="18360"/>
                  </a:lnTo>
                  <a:cubicBezTo>
                    <a:pt x="21600" y="16571"/>
                    <a:pt x="19182" y="15120"/>
                    <a:pt x="16200" y="15120"/>
                  </a:cubicBezTo>
                  <a:cubicBezTo>
                    <a:pt x="13218" y="15120"/>
                    <a:pt x="10800" y="16571"/>
                    <a:pt x="10800" y="18360"/>
                  </a:cubicBezTo>
                  <a:cubicBezTo>
                    <a:pt x="10800" y="20149"/>
                    <a:pt x="8382" y="21600"/>
                    <a:pt x="5400" y="21600"/>
                  </a:cubicBezTo>
                  <a:cubicBezTo>
                    <a:pt x="2418" y="21600"/>
                    <a:pt x="0" y="20149"/>
                    <a:pt x="0" y="18360"/>
                  </a:cubicBezTo>
                  <a:close/>
                </a:path>
              </a:pathLst>
            </a:custGeom>
            <a:solidFill>
              <a:srgbClr val="FF0000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200">
                  <a:latin typeface="Futura Bold BT"/>
                  <a:ea typeface="Futura Bold BT"/>
                  <a:cs typeface="Futura Bold BT"/>
                  <a:sym typeface="Futura Bold BT"/>
                </a:defRPr>
              </a:pPr>
            </a:p>
          </p:txBody>
        </p:sp>
        <p:sp>
          <p:nvSpPr>
            <p:cNvPr id="151" name="1"/>
            <p:cNvSpPr txBox="1"/>
            <p:nvPr/>
          </p:nvSpPr>
          <p:spPr>
            <a:xfrm>
              <a:off x="67241" y="-6350"/>
              <a:ext cx="322718" cy="4421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effectLst>
                    <a:outerShdw sx="100000" sy="100000" kx="0" ky="0" algn="b" rotWithShape="0" blurRad="50800" dist="38100" dir="2700000">
                      <a:srgbClr val="000000">
                        <a:alpha val="40000"/>
                      </a:srgbClr>
                    </a:outerShdw>
                  </a:effectLst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155" name="AutoShape 54"/>
          <p:cNvGrpSpPr/>
          <p:nvPr/>
        </p:nvGrpSpPr>
        <p:grpSpPr>
          <a:xfrm>
            <a:off x="15032577" y="909247"/>
            <a:ext cx="457201" cy="442102"/>
            <a:chOff x="0" y="-6349"/>
            <a:chExt cx="457200" cy="442101"/>
          </a:xfrm>
        </p:grpSpPr>
        <p:sp>
          <p:nvSpPr>
            <p:cNvPr id="153" name="Shape"/>
            <p:cNvSpPr/>
            <p:nvPr/>
          </p:nvSpPr>
          <p:spPr>
            <a:xfrm>
              <a:off x="0" y="62300"/>
              <a:ext cx="45720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240"/>
                  </a:moveTo>
                  <a:cubicBezTo>
                    <a:pt x="0" y="5029"/>
                    <a:pt x="2418" y="6480"/>
                    <a:pt x="5400" y="6480"/>
                  </a:cubicBezTo>
                  <a:cubicBezTo>
                    <a:pt x="8382" y="6480"/>
                    <a:pt x="10800" y="5029"/>
                    <a:pt x="10800" y="3240"/>
                  </a:cubicBezTo>
                  <a:cubicBezTo>
                    <a:pt x="10800" y="1451"/>
                    <a:pt x="13218" y="0"/>
                    <a:pt x="16200" y="0"/>
                  </a:cubicBezTo>
                  <a:cubicBezTo>
                    <a:pt x="19182" y="0"/>
                    <a:pt x="21600" y="1451"/>
                    <a:pt x="21600" y="3240"/>
                  </a:cubicBezTo>
                  <a:lnTo>
                    <a:pt x="21600" y="18360"/>
                  </a:lnTo>
                  <a:cubicBezTo>
                    <a:pt x="21600" y="16571"/>
                    <a:pt x="19182" y="15120"/>
                    <a:pt x="16200" y="15120"/>
                  </a:cubicBezTo>
                  <a:cubicBezTo>
                    <a:pt x="13218" y="15120"/>
                    <a:pt x="10800" y="16571"/>
                    <a:pt x="10800" y="18360"/>
                  </a:cubicBezTo>
                  <a:cubicBezTo>
                    <a:pt x="10800" y="20149"/>
                    <a:pt x="8382" y="21600"/>
                    <a:pt x="5400" y="21600"/>
                  </a:cubicBezTo>
                  <a:cubicBezTo>
                    <a:pt x="2418" y="21600"/>
                    <a:pt x="0" y="20149"/>
                    <a:pt x="0" y="18360"/>
                  </a:cubicBezTo>
                  <a:close/>
                </a:path>
              </a:pathLst>
            </a:custGeom>
            <a:solidFill>
              <a:srgbClr val="FF0000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200">
                  <a:latin typeface="Futura Bold BT"/>
                  <a:ea typeface="Futura Bold BT"/>
                  <a:cs typeface="Futura Bold BT"/>
                  <a:sym typeface="Futura Bold BT"/>
                </a:defRPr>
              </a:pPr>
            </a:p>
          </p:txBody>
        </p:sp>
        <p:sp>
          <p:nvSpPr>
            <p:cNvPr id="154" name="2"/>
            <p:cNvSpPr txBox="1"/>
            <p:nvPr/>
          </p:nvSpPr>
          <p:spPr>
            <a:xfrm>
              <a:off x="67241" y="-6350"/>
              <a:ext cx="322718" cy="4421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162" name="Group 5"/>
          <p:cNvGrpSpPr/>
          <p:nvPr/>
        </p:nvGrpSpPr>
        <p:grpSpPr>
          <a:xfrm>
            <a:off x="6648175" y="7772403"/>
            <a:ext cx="2282936" cy="1368278"/>
            <a:chOff x="0" y="0"/>
            <a:chExt cx="2282934" cy="1368276"/>
          </a:xfrm>
        </p:grpSpPr>
        <p:sp>
          <p:nvSpPr>
            <p:cNvPr id="156" name="Text Box 15"/>
            <p:cNvSpPr txBox="1"/>
            <p:nvPr/>
          </p:nvSpPr>
          <p:spPr>
            <a:xfrm>
              <a:off x="1090503" y="304800"/>
              <a:ext cx="1042289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School</a:t>
              </a:r>
            </a:p>
          </p:txBody>
        </p:sp>
        <p:sp>
          <p:nvSpPr>
            <p:cNvPr id="157" name="Text Box 16"/>
            <p:cNvSpPr txBox="1"/>
            <p:nvPr/>
          </p:nvSpPr>
          <p:spPr>
            <a:xfrm>
              <a:off x="1395303" y="0"/>
              <a:ext cx="887632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Peers</a:t>
              </a:r>
            </a:p>
          </p:txBody>
        </p:sp>
        <p:grpSp>
          <p:nvGrpSpPr>
            <p:cNvPr id="160" name="AutoShape 55"/>
            <p:cNvGrpSpPr/>
            <p:nvPr/>
          </p:nvGrpSpPr>
          <p:grpSpPr>
            <a:xfrm>
              <a:off x="0" y="926175"/>
              <a:ext cx="457200" cy="442102"/>
              <a:chOff x="0" y="-6349"/>
              <a:chExt cx="457200" cy="442101"/>
            </a:xfrm>
          </p:grpSpPr>
          <p:sp>
            <p:nvSpPr>
              <p:cNvPr id="158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59" name="3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  <p:sp>
          <p:nvSpPr>
            <p:cNvPr id="161" name="Text Box 14"/>
            <p:cNvSpPr txBox="1"/>
            <p:nvPr/>
          </p:nvSpPr>
          <p:spPr>
            <a:xfrm>
              <a:off x="633304" y="609600"/>
              <a:ext cx="901274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Home</a:t>
              </a:r>
            </a:p>
          </p:txBody>
        </p:sp>
      </p:grpSp>
      <p:sp>
        <p:nvSpPr>
          <p:cNvPr id="163" name="Text Box 38"/>
          <p:cNvSpPr txBox="1"/>
          <p:nvPr/>
        </p:nvSpPr>
        <p:spPr>
          <a:xfrm rot="21021945">
            <a:off x="20578667" y="4934013"/>
            <a:ext cx="1832442" cy="4666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000"/>
            </a:lvl1pPr>
          </a:lstStyle>
          <a:p>
            <a:pPr/>
            <a:r>
              <a:t>More Options</a:t>
            </a:r>
          </a:p>
        </p:txBody>
      </p:sp>
      <p:sp>
        <p:nvSpPr>
          <p:cNvPr id="164" name="Text Box 41"/>
          <p:cNvSpPr txBox="1"/>
          <p:nvPr/>
        </p:nvSpPr>
        <p:spPr>
          <a:xfrm>
            <a:off x="19061007" y="7482419"/>
            <a:ext cx="3304724" cy="5039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200"/>
            </a:lvl1pPr>
          </a:lstStyle>
          <a:p>
            <a:pPr/>
            <a:r>
              <a:t>Who Can Support You?</a:t>
            </a:r>
          </a:p>
        </p:txBody>
      </p:sp>
      <p:sp>
        <p:nvSpPr>
          <p:cNvPr id="165" name="Line 42"/>
          <p:cNvSpPr/>
          <p:nvPr/>
        </p:nvSpPr>
        <p:spPr>
          <a:xfrm flipH="1">
            <a:off x="19121968" y="8060267"/>
            <a:ext cx="609599" cy="304799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71" name="Group 56"/>
          <p:cNvGrpSpPr/>
          <p:nvPr/>
        </p:nvGrpSpPr>
        <p:grpSpPr>
          <a:xfrm>
            <a:off x="12482945" y="2895600"/>
            <a:ext cx="3718561" cy="2397165"/>
            <a:chOff x="0" y="0"/>
            <a:chExt cx="3718560" cy="2397164"/>
          </a:xfrm>
        </p:grpSpPr>
        <p:sp>
          <p:nvSpPr>
            <p:cNvPr id="166" name="Text Box 29"/>
            <p:cNvSpPr txBox="1"/>
            <p:nvPr/>
          </p:nvSpPr>
          <p:spPr>
            <a:xfrm>
              <a:off x="669290" y="0"/>
              <a:ext cx="3049271" cy="8222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defRPr b="1" sz="2000"/>
              </a:pPr>
              <a:r>
                <a:t>What will your </a:t>
              </a:r>
              <a:r>
                <a:rPr sz="2400">
                  <a:solidFill>
                    <a:srgbClr val="FF0000"/>
                  </a:solidFill>
                </a:rPr>
                <a:t>reality</a:t>
              </a:r>
              <a:r>
                <a:t> be when you ride here?</a:t>
              </a:r>
            </a:p>
          </p:txBody>
        </p:sp>
        <p:sp>
          <p:nvSpPr>
            <p:cNvPr id="167" name="Text Box 30"/>
            <p:cNvSpPr txBox="1"/>
            <p:nvPr/>
          </p:nvSpPr>
          <p:spPr>
            <a:xfrm>
              <a:off x="701040" y="762000"/>
              <a:ext cx="1590596" cy="16351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lnSpc>
                  <a:spcPct val="120000"/>
                </a:lnSpc>
                <a:defRPr b="1" sz="2000"/>
              </a:pPr>
              <a:r>
                <a:t>At Home: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lnSpc>
                  <a:spcPct val="120000"/>
                </a:lnSpc>
                <a:spcBef>
                  <a:spcPts val="400"/>
                </a:spcBef>
                <a:defRPr b="1" sz="2000"/>
              </a:pPr>
              <a:r>
                <a:t>At School: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lnSpc>
                  <a:spcPct val="120000"/>
                </a:lnSpc>
                <a:spcBef>
                  <a:spcPts val="400"/>
                </a:spcBef>
                <a:defRPr b="1" sz="2000"/>
              </a:pPr>
              <a:r>
                <a:t>With Peers:</a:t>
              </a:r>
              <a:br/>
              <a:r>
                <a:t>In Future:</a:t>
              </a:r>
            </a:p>
          </p:txBody>
        </p:sp>
        <p:grpSp>
          <p:nvGrpSpPr>
            <p:cNvPr id="170" name="AutoShape 61"/>
            <p:cNvGrpSpPr/>
            <p:nvPr/>
          </p:nvGrpSpPr>
          <p:grpSpPr>
            <a:xfrm>
              <a:off x="0" y="51999"/>
              <a:ext cx="457200" cy="442102"/>
              <a:chOff x="0" y="-6349"/>
              <a:chExt cx="457200" cy="442101"/>
            </a:xfrm>
          </p:grpSpPr>
          <p:sp>
            <p:nvSpPr>
              <p:cNvPr id="168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69" name="9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9</a:t>
                </a:r>
              </a:p>
            </p:txBody>
          </p:sp>
        </p:grpSp>
      </p:grpSp>
      <p:grpSp>
        <p:nvGrpSpPr>
          <p:cNvPr id="174" name="Group 69"/>
          <p:cNvGrpSpPr/>
          <p:nvPr/>
        </p:nvGrpSpPr>
        <p:grpSpPr>
          <a:xfrm>
            <a:off x="16079585" y="3505306"/>
            <a:ext cx="2499361" cy="1177752"/>
            <a:chOff x="0" y="0"/>
            <a:chExt cx="2499359" cy="1177750"/>
          </a:xfrm>
        </p:grpSpPr>
        <p:sp>
          <p:nvSpPr>
            <p:cNvPr id="172" name="Text Box 33"/>
            <p:cNvSpPr txBox="1"/>
            <p:nvPr/>
          </p:nvSpPr>
          <p:spPr>
            <a:xfrm>
              <a:off x="0" y="418979"/>
              <a:ext cx="2442847" cy="75877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defRPr b="1" sz="2000"/>
              </a:pPr>
              <a:r>
                <a:t>What choices will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2000"/>
              </a:pPr>
              <a:r>
                <a:t>give you. . .</a:t>
              </a:r>
            </a:p>
          </p:txBody>
        </p:sp>
        <p:sp>
          <p:nvSpPr>
            <p:cNvPr id="173" name="Line 67"/>
            <p:cNvSpPr/>
            <p:nvPr/>
          </p:nvSpPr>
          <p:spPr>
            <a:xfrm flipV="1">
              <a:off x="2042159" y="0"/>
              <a:ext cx="457201" cy="400050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b="1" sz="2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180" name="Group 72"/>
          <p:cNvGrpSpPr/>
          <p:nvPr/>
        </p:nvGrpSpPr>
        <p:grpSpPr>
          <a:xfrm>
            <a:off x="3061854" y="8922949"/>
            <a:ext cx="2977193" cy="2468377"/>
            <a:chOff x="0" y="-6349"/>
            <a:chExt cx="2977192" cy="2468376"/>
          </a:xfrm>
        </p:grpSpPr>
        <p:sp>
          <p:nvSpPr>
            <p:cNvPr id="175" name="Text Box 39"/>
            <p:cNvSpPr txBox="1"/>
            <p:nvPr/>
          </p:nvSpPr>
          <p:spPr>
            <a:xfrm rot="2096788">
              <a:off x="1098664" y="1488169"/>
              <a:ext cx="1917770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Start ride over</a:t>
              </a:r>
            </a:p>
          </p:txBody>
        </p:sp>
        <p:grpSp>
          <p:nvGrpSpPr>
            <p:cNvPr id="178" name="AutoShape 60"/>
            <p:cNvGrpSpPr/>
            <p:nvPr/>
          </p:nvGrpSpPr>
          <p:grpSpPr>
            <a:xfrm>
              <a:off x="0" y="-6350"/>
              <a:ext cx="457200" cy="442102"/>
              <a:chOff x="0" y="-6349"/>
              <a:chExt cx="457200" cy="442101"/>
            </a:xfrm>
          </p:grpSpPr>
          <p:sp>
            <p:nvSpPr>
              <p:cNvPr id="176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77" name="8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8</a:t>
                </a:r>
              </a:p>
            </p:txBody>
          </p:sp>
        </p:grpSp>
        <p:sp>
          <p:nvSpPr>
            <p:cNvPr id="179" name="Line 23"/>
            <p:cNvSpPr/>
            <p:nvPr/>
          </p:nvSpPr>
          <p:spPr>
            <a:xfrm flipH="1" flipV="1">
              <a:off x="656165" y="794664"/>
              <a:ext cx="489174" cy="359839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b="1" sz="2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1" name="Oval 30"/>
          <p:cNvSpPr/>
          <p:nvPr/>
        </p:nvSpPr>
        <p:spPr>
          <a:xfrm rot="20418887">
            <a:off x="3501625" y="6809732"/>
            <a:ext cx="5001872" cy="2152971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2" name="Line 42"/>
          <p:cNvSpPr/>
          <p:nvPr/>
        </p:nvSpPr>
        <p:spPr>
          <a:xfrm>
            <a:off x="15039439" y="4803579"/>
            <a:ext cx="475627" cy="747984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3" name="Line 42"/>
          <p:cNvSpPr/>
          <p:nvPr/>
        </p:nvSpPr>
        <p:spPr>
          <a:xfrm>
            <a:off x="6865594" y="3330086"/>
            <a:ext cx="1266318" cy="95062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5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9"/>
      <p:bldP build="whole" bldLvl="1" animBg="1" rev="0" advAuto="0" spid="163" grpId="8"/>
      <p:bldP build="whole" bldLvl="1" animBg="1" rev="0" advAuto="0" spid="181" grpId="3"/>
      <p:bldP build="whole" bldLvl="1" animBg="1" rev="0" advAuto="0" spid="181" grpId="4"/>
      <p:bldP build="whole" bldLvl="1" animBg="1" rev="0" advAuto="0" spid="171" grpId="5"/>
      <p:bldP build="whole" bldLvl="1" animBg="1" rev="0" advAuto="0" spid="174" grpId="7"/>
      <p:bldP build="whole" bldLvl="1" animBg="1" rev="0" advAuto="0" spid="180" grpId="2"/>
      <p:bldP build="whole" bldLvl="1" animBg="1" rev="0" advAuto="0" spid="137" grpId="1"/>
      <p:bldP build="whole" bldLvl="1" animBg="1" rev="0" advAuto="0" spid="165" grpId="10"/>
      <p:bldP build="whole" bldLvl="1" animBg="1" rev="0" advAuto="0" spid="182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Birthday Cards"/>
          <p:cNvSpPr txBox="1"/>
          <p:nvPr/>
        </p:nvSpPr>
        <p:spPr>
          <a:xfrm>
            <a:off x="5334000" y="2438400"/>
            <a:ext cx="14020800" cy="1160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sz="6400">
                <a:latin typeface="Futura Bold BT"/>
                <a:ea typeface="Futura Bold BT"/>
                <a:cs typeface="Futura Bold BT"/>
                <a:sym typeface="Futura Bold BT"/>
              </a:defRPr>
            </a:lvl1pPr>
          </a:lstStyle>
          <a:p>
            <a:pPr/>
            <a:r>
              <a:t>Birthday Cards</a:t>
            </a:r>
          </a:p>
        </p:txBody>
      </p:sp>
      <p:pic>
        <p:nvPicPr>
          <p:cNvPr id="186" name="image225.png" descr="image2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0"/>
            <a:ext cx="10648709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226.png" descr="image2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0" y="0"/>
            <a:ext cx="1064238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227.png" descr="image2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0"/>
            <a:ext cx="1063807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228.png" descr="image2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32600" y="0"/>
            <a:ext cx="1067655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229.png" descr="image22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69100" y="0"/>
            <a:ext cx="1083879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9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9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4"/>
      <p:bldP build="whole" bldLvl="1" animBg="1" rev="0" advAuto="0" spid="190" grpId="5"/>
      <p:bldP build="whole" bldLvl="1" animBg="1" rev="0" advAuto="0" spid="187" grpId="2"/>
      <p:bldP build="whole" bldLvl="1" animBg="1" rev="0" advAuto="0" spid="188" grpId="3"/>
      <p:bldP build="whole" bldLvl="1" animBg="1" rev="0" advAuto="0" spid="18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Birthday Cards"/>
          <p:cNvSpPr txBox="1"/>
          <p:nvPr/>
        </p:nvSpPr>
        <p:spPr>
          <a:xfrm>
            <a:off x="866415" y="974233"/>
            <a:ext cx="9867124" cy="10960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6400"/>
            </a:lvl1pPr>
          </a:lstStyle>
          <a:p>
            <a:pPr/>
            <a:r>
              <a:t>Birthday Cards</a:t>
            </a:r>
          </a:p>
        </p:txBody>
      </p:sp>
      <p:pic>
        <p:nvPicPr>
          <p:cNvPr id="193" name="image225.png" descr="image2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74776" y="-1"/>
            <a:ext cx="1064871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Could I really read your mind?"/>
          <p:cNvSpPr txBox="1"/>
          <p:nvPr/>
        </p:nvSpPr>
        <p:spPr>
          <a:xfrm>
            <a:off x="1332052" y="3756485"/>
            <a:ext cx="9867123" cy="8245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 Could I really read your mind?</a:t>
            </a:r>
          </a:p>
        </p:txBody>
      </p:sp>
      <p:sp>
        <p:nvSpPr>
          <p:cNvPr id="195" name="Questions:"/>
          <p:cNvSpPr txBox="1"/>
          <p:nvPr/>
        </p:nvSpPr>
        <p:spPr>
          <a:xfrm>
            <a:off x="933454" y="2757203"/>
            <a:ext cx="10293718" cy="8245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4500"/>
            </a:lvl1pPr>
          </a:lstStyle>
          <a:p>
            <a:pPr/>
            <a:r>
              <a:t>Questions:</a:t>
            </a:r>
          </a:p>
        </p:txBody>
      </p:sp>
      <p:sp>
        <p:nvSpPr>
          <p:cNvPr id="196" name="What does the word “Deceiving” mean?"/>
          <p:cNvSpPr txBox="1"/>
          <p:nvPr/>
        </p:nvSpPr>
        <p:spPr>
          <a:xfrm>
            <a:off x="1332052" y="4755767"/>
            <a:ext cx="9867123" cy="14849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 What does the word “Deceiving” mean?</a:t>
            </a:r>
          </a:p>
        </p:txBody>
      </p:sp>
      <p:sp>
        <p:nvSpPr>
          <p:cNvPr id="197" name="How might the “Easy Fast Track” be deceiving?"/>
          <p:cNvSpPr txBox="1"/>
          <p:nvPr/>
        </p:nvSpPr>
        <p:spPr>
          <a:xfrm>
            <a:off x="1332052" y="6415449"/>
            <a:ext cx="9867123" cy="14849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 How might the “Easy Fast Track” be deceiving?</a:t>
            </a:r>
          </a:p>
        </p:txBody>
      </p:sp>
      <p:sp>
        <p:nvSpPr>
          <p:cNvPr id="198" name="What things in life might appear fun but in reality could have consequences that are not what you would want?"/>
          <p:cNvSpPr txBox="1"/>
          <p:nvPr/>
        </p:nvSpPr>
        <p:spPr>
          <a:xfrm>
            <a:off x="1400752" y="8213100"/>
            <a:ext cx="9867123" cy="28057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 What things in life might appear fun but in reality could have consequences that are not what you would want?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0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10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Class="entr" nodeType="with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8" dur="1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4" grpId="3"/>
      <p:bldP build="p" bldLvl="5" animBg="1" rev="0" advAuto="0" spid="196" grpId="4"/>
      <p:bldP build="p" bldLvl="5" animBg="1" rev="0" advAuto="0" spid="197" grpId="5"/>
      <p:bldP build="p" bldLvl="5" animBg="1" rev="0" advAuto="0" spid="198" grpId="6"/>
      <p:bldP build="p" bldLvl="5" animBg="1" rev="0" advAuto="0" spid="195" grpId="2"/>
      <p:bldP build="whole" bldLvl="1" animBg="1" rev="0" advAuto="0" spid="19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encil3.jpeg" descr="pencil3.jpeg"/>
          <p:cNvPicPr>
            <a:picLocks noChangeAspect="1"/>
          </p:cNvPicPr>
          <p:nvPr/>
        </p:nvPicPr>
        <p:blipFill>
          <a:blip r:embed="rId2">
            <a:extLst/>
          </a:blip>
          <a:srcRect l="0" t="6237" r="3" b="6237"/>
          <a:stretch>
            <a:fillRect/>
          </a:stretch>
        </p:blipFill>
        <p:spPr>
          <a:xfrm>
            <a:off x="48476" y="-66210"/>
            <a:ext cx="24316436" cy="1384842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356615" algn="ctr" defTabSz="1426463">
              <a:defRPr sz="5615"/>
            </a:pPr>
            <a:r>
              <a:rPr sz="7643"/>
              <a:t>Student Booster </a:t>
            </a:r>
            <a:br/>
            <a:r>
              <a:t>Journal Booster</a:t>
            </a:r>
          </a:p>
        </p:txBody>
      </p:sp>
      <p:sp>
        <p:nvSpPr>
          <p:cNvPr id="202" name="Tell about a time when you did something that was harder but worth it.  What did you do to stick with it?  How did you feel when you were done?"/>
          <p:cNvSpPr txBox="1"/>
          <p:nvPr/>
        </p:nvSpPr>
        <p:spPr>
          <a:xfrm>
            <a:off x="4211444" y="5406420"/>
            <a:ext cx="16459201" cy="32092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5200"/>
            </a:lvl1pPr>
          </a:lstStyle>
          <a:p>
            <a:pPr/>
            <a:r>
              <a:t>Tell about a time when you did something that was harder but worth it.  What did you do to stick with it?  How did you feel when you were done?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classroom empty.jpg" descr="classroom empty.jpg"/>
          <p:cNvPicPr>
            <a:picLocks noChangeAspect="1"/>
          </p:cNvPicPr>
          <p:nvPr/>
        </p:nvPicPr>
        <p:blipFill>
          <a:blip r:embed="rId2">
            <a:alphaModFix amt="24850"/>
            <a:extLst/>
          </a:blip>
          <a:stretch>
            <a:fillRect/>
          </a:stretch>
        </p:blipFill>
        <p:spPr>
          <a:xfrm>
            <a:off x="-135431" y="-538459"/>
            <a:ext cx="24838090" cy="1490285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hanks for Coming!"/>
          <p:cNvSpPr txBox="1"/>
          <p:nvPr/>
        </p:nvSpPr>
        <p:spPr>
          <a:xfrm>
            <a:off x="6097056" y="3949372"/>
            <a:ext cx="12189888" cy="16018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10000"/>
            </a:lvl1pPr>
          </a:lstStyle>
          <a:p>
            <a:pPr/>
            <a:r>
              <a:t>Thanks for Coming!</a:t>
            </a:r>
          </a:p>
        </p:txBody>
      </p:sp>
      <p:sp>
        <p:nvSpPr>
          <p:cNvPr id="206" name="Remember:  Pay attention to the decisions you (and those around you) make over the next week and notice what consequences happen as a result."/>
          <p:cNvSpPr txBox="1"/>
          <p:nvPr/>
        </p:nvSpPr>
        <p:spPr>
          <a:xfrm>
            <a:off x="3390881" y="6316820"/>
            <a:ext cx="17602238" cy="251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1" sz="38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Remember:</a:t>
            </a:r>
            <a:br/>
            <a:br/>
            <a:r>
              <a:t>Pay attention to the decisions you (and those around you) make over the next week and notice what consequences happen as a result. </a:t>
            </a:r>
          </a:p>
        </p:txBody>
      </p:sp>
      <p:pic>
        <p:nvPicPr>
          <p:cNvPr id="207" name="New WT logo.png" descr="New W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483" y="390227"/>
            <a:ext cx="2853192" cy="1455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9765" dir="5400000">
              <a:srgbClr val="000000">
                <a:alpha val="16546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utterstock_97819241.jpg" descr="shutterstock_97819241.jpg"/>
          <p:cNvPicPr>
            <a:picLocks noChangeAspect="1"/>
          </p:cNvPicPr>
          <p:nvPr/>
        </p:nvPicPr>
        <p:blipFill>
          <a:blip r:embed="rId2">
            <a:alphaModFix amt="68351"/>
            <a:extLst/>
          </a:blip>
          <a:srcRect l="862" t="2987" r="0" b="13920"/>
          <a:stretch>
            <a:fillRect/>
          </a:stretch>
        </p:blipFill>
        <p:spPr>
          <a:xfrm>
            <a:off x="16087" y="-5094"/>
            <a:ext cx="24565435" cy="1372618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Rollercoasters:"/>
          <p:cNvSpPr txBox="1"/>
          <p:nvPr/>
        </p:nvSpPr>
        <p:spPr>
          <a:xfrm>
            <a:off x="113538" y="1073850"/>
            <a:ext cx="9151298" cy="12316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Rollercoasters:</a:t>
            </a:r>
          </a:p>
        </p:txBody>
      </p:sp>
      <p:sp>
        <p:nvSpPr>
          <p:cNvPr id="45" name="Roller Coaster Video"/>
          <p:cNvSpPr txBox="1"/>
          <p:nvPr/>
        </p:nvSpPr>
        <p:spPr>
          <a:xfrm>
            <a:off x="12817117" y="10161096"/>
            <a:ext cx="7676799" cy="103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000" u="sng">
                <a:noFill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</a:defRPr>
            </a:pPr>
            <a:r>
              <a:rPr u="sng">
                <a:noFill/>
                <a:hlinkClick r:id="rId3" invalidUrl="" action="" tgtFrame="" tooltip="" history="1" highlightClick="0" endSnd="0"/>
              </a:rPr>
              <a:t>Roller Coaster Video</a:t>
            </a:r>
          </a:p>
        </p:txBody>
      </p:sp>
      <p:sp>
        <p:nvSpPr>
          <p:cNvPr id="46" name="Who likes rollercoasters?"/>
          <p:cNvSpPr txBox="1"/>
          <p:nvPr/>
        </p:nvSpPr>
        <p:spPr>
          <a:xfrm>
            <a:off x="14581859" y="994365"/>
            <a:ext cx="9151298" cy="23111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Who likes rollercoasters?</a:t>
            </a:r>
          </a:p>
        </p:txBody>
      </p:sp>
      <p:sp>
        <p:nvSpPr>
          <p:cNvPr id="47" name="Who dislikes rollercoasters?"/>
          <p:cNvSpPr txBox="1"/>
          <p:nvPr/>
        </p:nvSpPr>
        <p:spPr>
          <a:xfrm>
            <a:off x="14581859" y="3486557"/>
            <a:ext cx="9151298" cy="23111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Who dislikes rollercoasters?</a:t>
            </a:r>
          </a:p>
        </p:txBody>
      </p:sp>
      <p:sp>
        <p:nvSpPr>
          <p:cNvPr id="48" name="Do you have a favorite?"/>
          <p:cNvSpPr txBox="1"/>
          <p:nvPr/>
        </p:nvSpPr>
        <p:spPr>
          <a:xfrm>
            <a:off x="14581859" y="6147691"/>
            <a:ext cx="9151298" cy="23111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Do you have a favorite?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" grpId="2"/>
      <p:bldP build="whole" bldLvl="1" animBg="1" rev="0" advAuto="0" spid="48" grpId="4"/>
      <p:bldP build="whole" bldLvl="1" animBg="1" rev="0" advAuto="0" spid="44" grpId="1"/>
      <p:bldP build="whole" bldLvl="1" animBg="1" rev="0" advAuto="0" spid="47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creen Shot 2020-03-18 at 10.56.25 AM.png" descr="Screen Shot 2020-03-18 at 10.56.25 AM.png"/>
          <p:cNvPicPr>
            <a:picLocks noChangeAspect="1"/>
          </p:cNvPicPr>
          <p:nvPr/>
        </p:nvPicPr>
        <p:blipFill>
          <a:blip r:embed="rId2">
            <a:alphaModFix amt="37435"/>
            <a:extLst/>
          </a:blip>
          <a:srcRect l="4305" t="14754" r="4306" b="14754"/>
          <a:stretch>
            <a:fillRect/>
          </a:stretch>
        </p:blipFill>
        <p:spPr>
          <a:xfrm>
            <a:off x="-135185" y="-92556"/>
            <a:ext cx="26147087" cy="13901113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Video: Emotional Rollercoaster"/>
          <p:cNvSpPr txBox="1"/>
          <p:nvPr/>
        </p:nvSpPr>
        <p:spPr>
          <a:xfrm>
            <a:off x="3880388" y="354289"/>
            <a:ext cx="16163270" cy="12316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Video: Emotional Rollercoaster</a:t>
            </a:r>
          </a:p>
        </p:txBody>
      </p:sp>
      <p:sp>
        <p:nvSpPr>
          <p:cNvPr id="52" name="As you watch this video, try and imagine what this kid is thinking and what he is feeling"/>
          <p:cNvSpPr txBox="1"/>
          <p:nvPr/>
        </p:nvSpPr>
        <p:spPr>
          <a:xfrm>
            <a:off x="5247257" y="4819874"/>
            <a:ext cx="12230525" cy="12592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3800"/>
            </a:lvl1pPr>
          </a:lstStyle>
          <a:p>
            <a:pPr/>
            <a:r>
              <a:t>As you watch this video, try and imagine what this kid is thinking and what he is feeling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Video: Emotional Rollercoaster"/>
          <p:cNvSpPr txBox="1"/>
          <p:nvPr/>
        </p:nvSpPr>
        <p:spPr>
          <a:xfrm>
            <a:off x="4110365" y="-52111"/>
            <a:ext cx="16163270" cy="12316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Video: Emotional Rollercoaster</a:t>
            </a:r>
          </a:p>
        </p:txBody>
      </p:sp>
      <p:sp>
        <p:nvSpPr>
          <p:cNvPr id="55" name="https://www.youtube.com/watch?v=8XQzQYFYfy8&amp;t=1s"/>
          <p:cNvSpPr txBox="1"/>
          <p:nvPr/>
        </p:nvSpPr>
        <p:spPr>
          <a:xfrm>
            <a:off x="5781541" y="12804182"/>
            <a:ext cx="12942300" cy="7131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38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2" invalidUrl="" action="" tgtFrame="" tooltip="" history="1" highlightClick="0" endSnd="0"/>
              </a:rPr>
              <a:t>https://www.youtube.com/watch?v=8XQzQYFYfy8&amp;t=1s</a:t>
            </a:r>
          </a:p>
        </p:txBody>
      </p:sp>
      <p:pic>
        <p:nvPicPr>
          <p:cNvPr id="56" name="The Definition of an Emotional Roller Coaster" descr="The Definition of an Emotional Roller Coast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The Definition of an Emotional Roller Coaster" aiw:author="John Thatcher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52680" y="1250332"/>
            <a:ext cx="15310722" cy="11483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creen Shot 2020-03-18 at 10.56.25 AM.png" descr="Screen Shot 2020-03-18 at 10.56.25 AM.png"/>
          <p:cNvPicPr>
            <a:picLocks noChangeAspect="1"/>
          </p:cNvPicPr>
          <p:nvPr/>
        </p:nvPicPr>
        <p:blipFill>
          <a:blip r:embed="rId2">
            <a:alphaModFix amt="37435"/>
            <a:extLst/>
          </a:blip>
          <a:srcRect l="4305" t="14754" r="4306" b="14754"/>
          <a:stretch>
            <a:fillRect/>
          </a:stretch>
        </p:blipFill>
        <p:spPr>
          <a:xfrm>
            <a:off x="-135185" y="-92556"/>
            <a:ext cx="26147087" cy="13901113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Video: Emotional Rollercoaster"/>
          <p:cNvSpPr txBox="1"/>
          <p:nvPr/>
        </p:nvSpPr>
        <p:spPr>
          <a:xfrm>
            <a:off x="3880388" y="354289"/>
            <a:ext cx="16163270" cy="12316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defRPr b="1" sz="7400"/>
            </a:lvl1pPr>
          </a:lstStyle>
          <a:p>
            <a:pPr/>
            <a:r>
              <a:t>Video: Emotional Rollercoaster</a:t>
            </a:r>
          </a:p>
        </p:txBody>
      </p:sp>
      <p:sp>
        <p:nvSpPr>
          <p:cNvPr id="60" name="Questions:"/>
          <p:cNvSpPr txBox="1"/>
          <p:nvPr/>
        </p:nvSpPr>
        <p:spPr>
          <a:xfrm>
            <a:off x="3989576" y="3223396"/>
            <a:ext cx="15184911" cy="7131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3800"/>
            </a:lvl1pPr>
          </a:lstStyle>
          <a:p>
            <a:pPr/>
            <a:r>
              <a:t>Questions:</a:t>
            </a:r>
          </a:p>
        </p:txBody>
      </p:sp>
      <p:sp>
        <p:nvSpPr>
          <p:cNvPr id="61" name="What do you think he was feeling / thinking at the beginning of the ride?…"/>
          <p:cNvSpPr txBox="1"/>
          <p:nvPr/>
        </p:nvSpPr>
        <p:spPr>
          <a:xfrm>
            <a:off x="3989576" y="4763560"/>
            <a:ext cx="17134397" cy="4535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>
              <a:buSzPct val="100000"/>
              <a:buChar char="•"/>
              <a:defRPr b="1" sz="3800"/>
            </a:pPr>
            <a:r>
              <a:t>What do you think he was feeling / thinking at the beginning of the ride?</a:t>
            </a:r>
            <a:br/>
          </a:p>
          <a:p>
            <a:pPr marL="228600" indent="-228600">
              <a:buSzPct val="100000"/>
              <a:buChar char="•"/>
              <a:defRPr b="1" sz="3800"/>
            </a:pPr>
            <a:r>
              <a:t>What do you think was going through his mind during the first two big drops?</a:t>
            </a:r>
            <a:br/>
          </a:p>
          <a:p>
            <a:pPr marL="228600" indent="-228600">
              <a:buSzPct val="100000"/>
              <a:buChar char="•"/>
              <a:defRPr b="1" sz="3800"/>
            </a:pPr>
            <a:r>
              <a:t>What did he say at the end of the ride?</a:t>
            </a:r>
            <a:br/>
          </a:p>
          <a:p>
            <a:pPr marL="228600" indent="-228600">
              <a:buSzPct val="100000"/>
              <a:buChar char="•"/>
              <a:defRPr b="1" sz="3800"/>
            </a:pPr>
            <a:r>
              <a:t>Why do people ride rollercoasters?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0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0" grpId="1"/>
      <p:bldP build="p" bldLvl="5" animBg="1" rev="0" advAuto="0" spid="6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ttps://www.youtube.com/watch?v=zfzfoPuBgfc&amp;t=1s"/>
          <p:cNvSpPr txBox="1"/>
          <p:nvPr/>
        </p:nvSpPr>
        <p:spPr>
          <a:xfrm>
            <a:off x="4740430" y="12214879"/>
            <a:ext cx="15184912" cy="7131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3800"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https://www.youtube.com/watch?v=zfzfoPuBgfc&amp;t=1s</a:t>
            </a:r>
          </a:p>
        </p:txBody>
      </p:sp>
      <p:pic>
        <p:nvPicPr>
          <p:cNvPr id="64" name="Top Thrill Dragster Official POV - Cedar Point, Sandusky Ohio!" descr="Top Thrill Dragster Official POV - Cedar Point, Sandusky Ohio!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Top Thrill Dragster Official POV - Cedar Point, Sandusky Ohio!" aiw:author="Theme Park Brandon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61949" y="934461"/>
            <a:ext cx="19066576" cy="10724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5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build="p" bldLvl="5" animBg="1" rev="0" advAuto="0" spid="6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reality ride full.png" descr="reality ride fu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2349" y="110768"/>
            <a:ext cx="20902128" cy="13494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Group 6"/>
          <p:cNvGrpSpPr/>
          <p:nvPr/>
        </p:nvGrpSpPr>
        <p:grpSpPr>
          <a:xfrm>
            <a:off x="3025836" y="4924758"/>
            <a:ext cx="3566161" cy="1759602"/>
            <a:chOff x="0" y="-6349"/>
            <a:chExt cx="3566160" cy="1759601"/>
          </a:xfrm>
        </p:grpSpPr>
        <p:sp>
          <p:nvSpPr>
            <p:cNvPr id="69" name="Text Box 11"/>
            <p:cNvSpPr txBox="1"/>
            <p:nvPr/>
          </p:nvSpPr>
          <p:spPr>
            <a:xfrm>
              <a:off x="396240" y="62300"/>
              <a:ext cx="3169921" cy="503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1300"/>
                </a:spcBef>
                <a:defRPr b="1" sz="2200"/>
              </a:lvl1pPr>
            </a:lstStyle>
            <a:p>
              <a:pPr/>
              <a:r>
                <a:t>  Your Challenges . . .</a:t>
              </a:r>
            </a:p>
          </p:txBody>
        </p:sp>
        <p:sp>
          <p:nvSpPr>
            <p:cNvPr id="70" name="Text Box 12"/>
            <p:cNvSpPr txBox="1"/>
            <p:nvPr/>
          </p:nvSpPr>
          <p:spPr>
            <a:xfrm>
              <a:off x="548640" y="519500"/>
              <a:ext cx="1126873" cy="12337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defRPr b="1" sz="2000"/>
              </a:pPr>
              <a:r>
                <a:t>Home: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spcBef>
                  <a:spcPts val="700"/>
                </a:spcBef>
                <a:defRPr b="1" sz="2000"/>
              </a:pPr>
              <a:r>
                <a:t>School: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spcBef>
                  <a:spcPts val="700"/>
                </a:spcBef>
                <a:defRPr b="1" sz="2000"/>
              </a:pPr>
              <a:r>
                <a:t>Peers:</a:t>
              </a:r>
            </a:p>
          </p:txBody>
        </p:sp>
        <p:grpSp>
          <p:nvGrpSpPr>
            <p:cNvPr id="73" name="AutoShape 56"/>
            <p:cNvGrpSpPr/>
            <p:nvPr/>
          </p:nvGrpSpPr>
          <p:grpSpPr>
            <a:xfrm>
              <a:off x="0" y="-6350"/>
              <a:ext cx="457200" cy="442102"/>
              <a:chOff x="0" y="-6349"/>
              <a:chExt cx="457200" cy="442101"/>
            </a:xfrm>
          </p:grpSpPr>
          <p:sp>
            <p:nvSpPr>
              <p:cNvPr id="71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72" name="4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</p:grpSp>
      <p:grpSp>
        <p:nvGrpSpPr>
          <p:cNvPr id="79" name="Group 7"/>
          <p:cNvGrpSpPr/>
          <p:nvPr/>
        </p:nvGrpSpPr>
        <p:grpSpPr>
          <a:xfrm>
            <a:off x="3186545" y="2976908"/>
            <a:ext cx="3413761" cy="758772"/>
            <a:chOff x="0" y="0"/>
            <a:chExt cx="3413760" cy="758770"/>
          </a:xfrm>
        </p:grpSpPr>
        <p:sp>
          <p:nvSpPr>
            <p:cNvPr id="75" name="Text Box 17"/>
            <p:cNvSpPr txBox="1"/>
            <p:nvPr/>
          </p:nvSpPr>
          <p:spPr>
            <a:xfrm>
              <a:off x="548640" y="0"/>
              <a:ext cx="2865121" cy="7587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spcBef>
                  <a:spcPts val="1200"/>
                </a:spcBef>
                <a:defRPr b="1" sz="2000"/>
              </a:lvl1pPr>
            </a:lstStyle>
            <a:p>
              <a:pPr/>
              <a:r>
                <a:t>Things that get you in trouble . . .</a:t>
              </a:r>
            </a:p>
          </p:txBody>
        </p:sp>
        <p:grpSp>
          <p:nvGrpSpPr>
            <p:cNvPr id="78" name="AutoShape 57"/>
            <p:cNvGrpSpPr/>
            <p:nvPr/>
          </p:nvGrpSpPr>
          <p:grpSpPr>
            <a:xfrm>
              <a:off x="0" y="83749"/>
              <a:ext cx="457200" cy="442102"/>
              <a:chOff x="0" y="-6349"/>
              <a:chExt cx="457200" cy="442101"/>
            </a:xfrm>
          </p:grpSpPr>
          <p:sp>
            <p:nvSpPr>
              <p:cNvPr id="76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77" name="5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5</a:t>
                </a:r>
              </a:p>
            </p:txBody>
          </p:sp>
        </p:grpSp>
      </p:grpSp>
      <p:sp>
        <p:nvSpPr>
          <p:cNvPr id="80" name="Text Box 14"/>
          <p:cNvSpPr txBox="1"/>
          <p:nvPr/>
        </p:nvSpPr>
        <p:spPr>
          <a:xfrm>
            <a:off x="15373771" y="1289788"/>
            <a:ext cx="844720" cy="46667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b="1" sz="2000"/>
            </a:lvl1pPr>
          </a:lstStyle>
          <a:p>
            <a:pPr/>
            <a:r>
              <a:t>Goal:</a:t>
            </a:r>
          </a:p>
        </p:txBody>
      </p:sp>
      <p:grpSp>
        <p:nvGrpSpPr>
          <p:cNvPr id="83" name="Group 10"/>
          <p:cNvGrpSpPr/>
          <p:nvPr/>
        </p:nvGrpSpPr>
        <p:grpSpPr>
          <a:xfrm>
            <a:off x="10996506" y="9342160"/>
            <a:ext cx="3881121" cy="3794066"/>
            <a:chOff x="0" y="0"/>
            <a:chExt cx="3881120" cy="3794064"/>
          </a:xfrm>
        </p:grpSpPr>
        <p:sp>
          <p:nvSpPr>
            <p:cNvPr id="81" name="Text Box 19"/>
            <p:cNvSpPr txBox="1"/>
            <p:nvPr/>
          </p:nvSpPr>
          <p:spPr>
            <a:xfrm>
              <a:off x="0" y="3216418"/>
              <a:ext cx="3881121" cy="5776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spcBef>
                  <a:spcPts val="1600"/>
                </a:spcBef>
                <a:defRPr b="1"/>
              </a:pPr>
              <a:r>
                <a:t>        </a:t>
              </a:r>
              <a:r>
                <a:t>“</a:t>
              </a:r>
              <a:r>
                <a:t>Hit the wall</a:t>
              </a:r>
              <a:r>
                <a:t>”</a:t>
              </a:r>
            </a:p>
          </p:txBody>
        </p:sp>
        <p:sp>
          <p:nvSpPr>
            <p:cNvPr id="82" name="Rectangle 4"/>
            <p:cNvSpPr txBox="1"/>
            <p:nvPr/>
          </p:nvSpPr>
          <p:spPr>
            <a:xfrm>
              <a:off x="469897" y="0"/>
              <a:ext cx="3183626" cy="11861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defRPr spc="-300" sz="5600">
                  <a:gradFill flip="none" rotWithShape="1">
                    <a:gsLst>
                      <a:gs pos="0">
                        <a:srgbClr val="FF6600"/>
                      </a:gs>
                      <a:gs pos="100000">
                        <a:srgbClr val="FFFF00"/>
                      </a:gs>
                    </a:gsLst>
                    <a:lin ang="5880000" scaled="0"/>
                  </a:gradFill>
                  <a:effectLst>
                    <a:outerShdw sx="100000" sy="100000" kx="0" ky="0" algn="b" rotWithShape="0" blurRad="50800" dist="38100" dir="2700000">
                      <a:srgbClr val="000000">
                        <a:alpha val="83000"/>
                      </a:srgbClr>
                    </a:outerShdw>
                  </a:effectLst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/>
              <a:r>
                <a:t>Crash!</a:t>
              </a:r>
            </a:p>
          </p:txBody>
        </p:sp>
      </p:grpSp>
      <p:grpSp>
        <p:nvGrpSpPr>
          <p:cNvPr id="91" name="Group 8"/>
          <p:cNvGrpSpPr/>
          <p:nvPr/>
        </p:nvGrpSpPr>
        <p:grpSpPr>
          <a:xfrm>
            <a:off x="14568287" y="8976301"/>
            <a:ext cx="5521957" cy="3780717"/>
            <a:chOff x="0" y="-6350"/>
            <a:chExt cx="5521956" cy="3780716"/>
          </a:xfrm>
        </p:grpSpPr>
        <p:sp>
          <p:nvSpPr>
            <p:cNvPr id="84" name="Text Box 21"/>
            <p:cNvSpPr txBox="1"/>
            <p:nvPr/>
          </p:nvSpPr>
          <p:spPr>
            <a:xfrm>
              <a:off x="218436" y="2084899"/>
              <a:ext cx="5151121" cy="5039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>
                <a:spcBef>
                  <a:spcPts val="1300"/>
                </a:spcBef>
                <a:defRPr b="1" sz="2200"/>
              </a:lvl1pPr>
            </a:lstStyle>
            <a:p>
              <a:pPr/>
              <a:r>
                <a:t>Will these things give you lasting </a:t>
              </a:r>
            </a:p>
          </p:txBody>
        </p:sp>
        <p:sp>
          <p:nvSpPr>
            <p:cNvPr id="85" name="Text Box 22"/>
            <p:cNvSpPr txBox="1"/>
            <p:nvPr/>
          </p:nvSpPr>
          <p:spPr>
            <a:xfrm>
              <a:off x="1385781" y="2534657"/>
              <a:ext cx="2211310" cy="12397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>
                <a:defRPr b="1" sz="2400">
                  <a:solidFill>
                    <a:srgbClr val="FF0000"/>
                  </a:solidFill>
                </a:defRPr>
              </a:pPr>
              <a:r>
                <a:t>Opportunity?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2400">
                  <a:solidFill>
                    <a:srgbClr val="FF0000"/>
                  </a:solidFill>
                </a:defRPr>
              </a:pPr>
              <a:r>
                <a:t>Freedom?</a:t>
              </a:r>
              <a:endParaRPr b="0">
                <a:latin typeface="Futura Bold BT"/>
                <a:ea typeface="Futura Bold BT"/>
                <a:cs typeface="Futura Bold BT"/>
                <a:sym typeface="Futura Bold BT"/>
              </a:endParaRPr>
            </a:p>
            <a:p>
              <a:pPr>
                <a:defRPr b="1" sz="2400">
                  <a:solidFill>
                    <a:srgbClr val="FF0000"/>
                  </a:solidFill>
                </a:defRPr>
              </a:pPr>
              <a:r>
                <a:t>Self Respect?</a:t>
              </a:r>
            </a:p>
          </p:txBody>
        </p:sp>
        <p:sp>
          <p:nvSpPr>
            <p:cNvPr id="86" name="Text Box 19"/>
            <p:cNvSpPr txBox="1"/>
            <p:nvPr/>
          </p:nvSpPr>
          <p:spPr>
            <a:xfrm>
              <a:off x="571693" y="214701"/>
              <a:ext cx="4950264" cy="9773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>
                <a:spcBef>
                  <a:spcPts val="1600"/>
                </a:spcBef>
                <a:defRPr b="1"/>
              </a:pPr>
              <a:r>
                <a:t>        </a:t>
              </a:r>
              <a:r>
                <a:t>“</a:t>
              </a:r>
              <a:r>
                <a:t>Reality</a:t>
              </a:r>
              <a:r>
                <a:t>”</a:t>
              </a:r>
            </a:p>
            <a:p>
              <a:pPr>
                <a:spcBef>
                  <a:spcPts val="500"/>
                </a:spcBef>
                <a:defRPr b="1" sz="2200"/>
              </a:pPr>
              <a:r>
                <a:t>Consequences of the crash . . . </a:t>
              </a:r>
            </a:p>
          </p:txBody>
        </p:sp>
        <p:sp>
          <p:nvSpPr>
            <p:cNvPr id="87" name="Line 23"/>
            <p:cNvSpPr/>
            <p:nvPr/>
          </p:nvSpPr>
          <p:spPr>
            <a:xfrm flipH="1">
              <a:off x="0" y="1067191"/>
              <a:ext cx="561143" cy="389463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b="1" sz="2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grpSp>
          <p:nvGrpSpPr>
            <p:cNvPr id="90" name="AutoShape 58"/>
            <p:cNvGrpSpPr/>
            <p:nvPr/>
          </p:nvGrpSpPr>
          <p:grpSpPr>
            <a:xfrm>
              <a:off x="888997" y="-6351"/>
              <a:ext cx="457201" cy="442103"/>
              <a:chOff x="0" y="-6350"/>
              <a:chExt cx="457200" cy="442101"/>
            </a:xfrm>
          </p:grpSpPr>
          <p:sp>
            <p:nvSpPr>
              <p:cNvPr id="88" name="Shape"/>
              <p:cNvSpPr/>
              <p:nvPr/>
            </p:nvSpPr>
            <p:spPr>
              <a:xfrm>
                <a:off x="0" y="62301"/>
                <a:ext cx="457200" cy="304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89" name="6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6</a:t>
                </a:r>
              </a:p>
            </p:txBody>
          </p:sp>
        </p:grpSp>
      </p:grpSp>
      <p:sp>
        <p:nvSpPr>
          <p:cNvPr id="92" name="Oval 5"/>
          <p:cNvSpPr/>
          <p:nvPr/>
        </p:nvSpPr>
        <p:spPr>
          <a:xfrm rot="343614">
            <a:off x="7905032" y="797358"/>
            <a:ext cx="4384297" cy="1731417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95" name="AutoShape 53"/>
          <p:cNvGrpSpPr/>
          <p:nvPr/>
        </p:nvGrpSpPr>
        <p:grpSpPr>
          <a:xfrm>
            <a:off x="7979821" y="629851"/>
            <a:ext cx="457201" cy="442102"/>
            <a:chOff x="0" y="-6349"/>
            <a:chExt cx="457200" cy="442101"/>
          </a:xfrm>
        </p:grpSpPr>
        <p:sp>
          <p:nvSpPr>
            <p:cNvPr id="93" name="Shape"/>
            <p:cNvSpPr/>
            <p:nvPr/>
          </p:nvSpPr>
          <p:spPr>
            <a:xfrm>
              <a:off x="0" y="62300"/>
              <a:ext cx="45720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240"/>
                  </a:moveTo>
                  <a:cubicBezTo>
                    <a:pt x="0" y="5029"/>
                    <a:pt x="2418" y="6480"/>
                    <a:pt x="5400" y="6480"/>
                  </a:cubicBezTo>
                  <a:cubicBezTo>
                    <a:pt x="8382" y="6480"/>
                    <a:pt x="10800" y="5029"/>
                    <a:pt x="10800" y="3240"/>
                  </a:cubicBezTo>
                  <a:cubicBezTo>
                    <a:pt x="10800" y="1451"/>
                    <a:pt x="13218" y="0"/>
                    <a:pt x="16200" y="0"/>
                  </a:cubicBezTo>
                  <a:cubicBezTo>
                    <a:pt x="19182" y="0"/>
                    <a:pt x="21600" y="1451"/>
                    <a:pt x="21600" y="3240"/>
                  </a:cubicBezTo>
                  <a:lnTo>
                    <a:pt x="21600" y="18360"/>
                  </a:lnTo>
                  <a:cubicBezTo>
                    <a:pt x="21600" y="16571"/>
                    <a:pt x="19182" y="15120"/>
                    <a:pt x="16200" y="15120"/>
                  </a:cubicBezTo>
                  <a:cubicBezTo>
                    <a:pt x="13218" y="15120"/>
                    <a:pt x="10800" y="16571"/>
                    <a:pt x="10800" y="18360"/>
                  </a:cubicBezTo>
                  <a:cubicBezTo>
                    <a:pt x="10800" y="20149"/>
                    <a:pt x="8382" y="21600"/>
                    <a:pt x="5400" y="21600"/>
                  </a:cubicBezTo>
                  <a:cubicBezTo>
                    <a:pt x="2418" y="21600"/>
                    <a:pt x="0" y="20149"/>
                    <a:pt x="0" y="18360"/>
                  </a:cubicBezTo>
                  <a:close/>
                </a:path>
              </a:pathLst>
            </a:custGeom>
            <a:solidFill>
              <a:srgbClr val="FF0000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200">
                  <a:latin typeface="Futura Bold BT"/>
                  <a:ea typeface="Futura Bold BT"/>
                  <a:cs typeface="Futura Bold BT"/>
                  <a:sym typeface="Futura Bold BT"/>
                </a:defRPr>
              </a:pPr>
            </a:p>
          </p:txBody>
        </p:sp>
        <p:sp>
          <p:nvSpPr>
            <p:cNvPr id="94" name="1"/>
            <p:cNvSpPr txBox="1"/>
            <p:nvPr/>
          </p:nvSpPr>
          <p:spPr>
            <a:xfrm>
              <a:off x="67241" y="-6350"/>
              <a:ext cx="322718" cy="4421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ctr">
                <a:defRPr b="1" sz="1800">
                  <a:solidFill>
                    <a:srgbClr val="FFFFFF"/>
                  </a:solidFill>
                  <a:effectLst>
                    <a:outerShdw sx="100000" sy="100000" kx="0" ky="0" algn="b" rotWithShape="0" blurRad="50800" dist="38100" dir="2700000">
                      <a:srgbClr val="000000">
                        <a:alpha val="40000"/>
                      </a:srgbClr>
                    </a:outerShdw>
                  </a:effectLst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96" name="Oval 10"/>
          <p:cNvSpPr/>
          <p:nvPr/>
        </p:nvSpPr>
        <p:spPr>
          <a:xfrm>
            <a:off x="14786488" y="776335"/>
            <a:ext cx="3962401" cy="1676401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99" name="AutoShape 54"/>
          <p:cNvGrpSpPr/>
          <p:nvPr/>
        </p:nvGrpSpPr>
        <p:grpSpPr>
          <a:xfrm>
            <a:off x="15032577" y="909247"/>
            <a:ext cx="457201" cy="442102"/>
            <a:chOff x="0" y="-6349"/>
            <a:chExt cx="457200" cy="442101"/>
          </a:xfrm>
        </p:grpSpPr>
        <p:sp>
          <p:nvSpPr>
            <p:cNvPr id="97" name="Shape"/>
            <p:cNvSpPr/>
            <p:nvPr/>
          </p:nvSpPr>
          <p:spPr>
            <a:xfrm>
              <a:off x="0" y="62300"/>
              <a:ext cx="45720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240"/>
                  </a:moveTo>
                  <a:cubicBezTo>
                    <a:pt x="0" y="5029"/>
                    <a:pt x="2418" y="6480"/>
                    <a:pt x="5400" y="6480"/>
                  </a:cubicBezTo>
                  <a:cubicBezTo>
                    <a:pt x="8382" y="6480"/>
                    <a:pt x="10800" y="5029"/>
                    <a:pt x="10800" y="3240"/>
                  </a:cubicBezTo>
                  <a:cubicBezTo>
                    <a:pt x="10800" y="1451"/>
                    <a:pt x="13218" y="0"/>
                    <a:pt x="16200" y="0"/>
                  </a:cubicBezTo>
                  <a:cubicBezTo>
                    <a:pt x="19182" y="0"/>
                    <a:pt x="21600" y="1451"/>
                    <a:pt x="21600" y="3240"/>
                  </a:cubicBezTo>
                  <a:lnTo>
                    <a:pt x="21600" y="18360"/>
                  </a:lnTo>
                  <a:cubicBezTo>
                    <a:pt x="21600" y="16571"/>
                    <a:pt x="19182" y="15120"/>
                    <a:pt x="16200" y="15120"/>
                  </a:cubicBezTo>
                  <a:cubicBezTo>
                    <a:pt x="13218" y="15120"/>
                    <a:pt x="10800" y="16571"/>
                    <a:pt x="10800" y="18360"/>
                  </a:cubicBezTo>
                  <a:cubicBezTo>
                    <a:pt x="10800" y="20149"/>
                    <a:pt x="8382" y="21600"/>
                    <a:pt x="5400" y="21600"/>
                  </a:cubicBezTo>
                  <a:cubicBezTo>
                    <a:pt x="2418" y="21600"/>
                    <a:pt x="0" y="20149"/>
                    <a:pt x="0" y="18360"/>
                  </a:cubicBezTo>
                  <a:close/>
                </a:path>
              </a:pathLst>
            </a:custGeom>
            <a:solidFill>
              <a:srgbClr val="FF0000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2200">
                  <a:latin typeface="Futura Bold BT"/>
                  <a:ea typeface="Futura Bold BT"/>
                  <a:cs typeface="Futura Bold BT"/>
                  <a:sym typeface="Futura Bold BT"/>
                </a:defRPr>
              </a:pPr>
            </a:p>
          </p:txBody>
        </p:sp>
        <p:sp>
          <p:nvSpPr>
            <p:cNvPr id="98" name="2"/>
            <p:cNvSpPr txBox="1"/>
            <p:nvPr/>
          </p:nvSpPr>
          <p:spPr>
            <a:xfrm>
              <a:off x="67241" y="-6350"/>
              <a:ext cx="322718" cy="44210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106" name="Group 5"/>
          <p:cNvGrpSpPr/>
          <p:nvPr/>
        </p:nvGrpSpPr>
        <p:grpSpPr>
          <a:xfrm>
            <a:off x="6648175" y="7772403"/>
            <a:ext cx="2282936" cy="1368278"/>
            <a:chOff x="0" y="0"/>
            <a:chExt cx="2282934" cy="1368276"/>
          </a:xfrm>
        </p:grpSpPr>
        <p:sp>
          <p:nvSpPr>
            <p:cNvPr id="100" name="Text Box 15"/>
            <p:cNvSpPr txBox="1"/>
            <p:nvPr/>
          </p:nvSpPr>
          <p:spPr>
            <a:xfrm>
              <a:off x="1090503" y="304800"/>
              <a:ext cx="1042289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School</a:t>
              </a:r>
            </a:p>
          </p:txBody>
        </p:sp>
        <p:sp>
          <p:nvSpPr>
            <p:cNvPr id="101" name="Text Box 16"/>
            <p:cNvSpPr txBox="1"/>
            <p:nvPr/>
          </p:nvSpPr>
          <p:spPr>
            <a:xfrm>
              <a:off x="1395303" y="0"/>
              <a:ext cx="887632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Peers</a:t>
              </a:r>
            </a:p>
          </p:txBody>
        </p:sp>
        <p:grpSp>
          <p:nvGrpSpPr>
            <p:cNvPr id="104" name="AutoShape 55"/>
            <p:cNvGrpSpPr/>
            <p:nvPr/>
          </p:nvGrpSpPr>
          <p:grpSpPr>
            <a:xfrm>
              <a:off x="0" y="926175"/>
              <a:ext cx="457200" cy="442102"/>
              <a:chOff x="0" y="-6349"/>
              <a:chExt cx="457200" cy="442101"/>
            </a:xfrm>
          </p:grpSpPr>
          <p:sp>
            <p:nvSpPr>
              <p:cNvPr id="102" name="Shape"/>
              <p:cNvSpPr/>
              <p:nvPr/>
            </p:nvSpPr>
            <p:spPr>
              <a:xfrm>
                <a:off x="0" y="62300"/>
                <a:ext cx="457200" cy="304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3240"/>
                    </a:moveTo>
                    <a:cubicBezTo>
                      <a:pt x="0" y="5029"/>
                      <a:pt x="2418" y="6480"/>
                      <a:pt x="5400" y="6480"/>
                    </a:cubicBezTo>
                    <a:cubicBezTo>
                      <a:pt x="8382" y="6480"/>
                      <a:pt x="10800" y="5029"/>
                      <a:pt x="10800" y="3240"/>
                    </a:cubicBezTo>
                    <a:cubicBezTo>
                      <a:pt x="10800" y="1451"/>
                      <a:pt x="13218" y="0"/>
                      <a:pt x="16200" y="0"/>
                    </a:cubicBezTo>
                    <a:cubicBezTo>
                      <a:pt x="19182" y="0"/>
                      <a:pt x="21600" y="1451"/>
                      <a:pt x="21600" y="3240"/>
                    </a:cubicBezTo>
                    <a:lnTo>
                      <a:pt x="21600" y="18360"/>
                    </a:lnTo>
                    <a:cubicBezTo>
                      <a:pt x="21600" y="16571"/>
                      <a:pt x="19182" y="15120"/>
                      <a:pt x="16200" y="15120"/>
                    </a:cubicBezTo>
                    <a:cubicBezTo>
                      <a:pt x="13218" y="15120"/>
                      <a:pt x="10800" y="16571"/>
                      <a:pt x="10800" y="18360"/>
                    </a:cubicBezTo>
                    <a:cubicBezTo>
                      <a:pt x="10800" y="20149"/>
                      <a:pt x="8382" y="21600"/>
                      <a:pt x="5400" y="21600"/>
                    </a:cubicBezTo>
                    <a:cubicBezTo>
                      <a:pt x="2418" y="21600"/>
                      <a:pt x="0" y="20149"/>
                      <a:pt x="0" y="183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01600" dist="76200" dir="2700000">
                  <a:srgbClr val="000000">
                    <a:alpha val="4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>
                  <a:defRPr sz="2200">
                    <a:latin typeface="Futura Bold BT"/>
                    <a:ea typeface="Futura Bold BT"/>
                    <a:cs typeface="Futura Bold BT"/>
                    <a:sym typeface="Futura Bold BT"/>
                  </a:defRPr>
                </a:pPr>
              </a:p>
            </p:txBody>
          </p:sp>
          <p:sp>
            <p:nvSpPr>
              <p:cNvPr id="103" name="3"/>
              <p:cNvSpPr txBox="1"/>
              <p:nvPr/>
            </p:nvSpPr>
            <p:spPr>
              <a:xfrm>
                <a:off x="67241" y="-6350"/>
                <a:ext cx="322718" cy="44210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  <p:sp>
          <p:nvSpPr>
            <p:cNvPr id="105" name="Text Box 14"/>
            <p:cNvSpPr txBox="1"/>
            <p:nvPr/>
          </p:nvSpPr>
          <p:spPr>
            <a:xfrm>
              <a:off x="633304" y="609600"/>
              <a:ext cx="901274" cy="46667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>
                <a:defRPr b="1" sz="2000"/>
              </a:lvl1pPr>
            </a:lstStyle>
            <a:p>
              <a:pPr/>
              <a:r>
                <a:t>Home</a:t>
              </a:r>
            </a:p>
          </p:txBody>
        </p:sp>
      </p:grpSp>
      <p:sp>
        <p:nvSpPr>
          <p:cNvPr id="107" name="Line 42"/>
          <p:cNvSpPr/>
          <p:nvPr/>
        </p:nvSpPr>
        <p:spPr>
          <a:xfrm>
            <a:off x="6865594" y="3330086"/>
            <a:ext cx="1266318" cy="95062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>
              <a:defRPr b="1" sz="2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xit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" grpId="7"/>
      <p:bldP build="whole" bldLvl="1" animBg="1" rev="0" advAuto="0" spid="106" grpId="8"/>
      <p:bldP build="whole" bldLvl="1" animBg="1" rev="0" advAuto="0" spid="99" grpId="6"/>
      <p:bldP build="whole" bldLvl="1" animBg="1" rev="0" advAuto="0" spid="74" grpId="9"/>
      <p:bldP build="whole" bldLvl="1" animBg="1" rev="0" advAuto="0" spid="95" grpId="1"/>
      <p:bldP build="whole" bldLvl="1" animBg="1" rev="0" advAuto="0" spid="107" grpId="11"/>
      <p:bldP build="whole" bldLvl="1" animBg="1" rev="0" advAuto="0" spid="83" grpId="13"/>
      <p:bldP build="whole" bldLvl="1" animBg="1" rev="0" advAuto="0" spid="79" grpId="10"/>
      <p:bldP build="whole" bldLvl="1" animBg="1" rev="0" advAuto="0" spid="80" grpId="4"/>
      <p:bldP build="whole" bldLvl="1" animBg="1" rev="0" advAuto="0" spid="92" grpId="2"/>
      <p:bldP build="whole" bldLvl="1" animBg="1" rev="0" advAuto="0" spid="92" grpId="3"/>
      <p:bldP build="whole" bldLvl="1" animBg="1" rev="0" advAuto="0" spid="91" grpId="12"/>
      <p:bldP build="whole" bldLvl="1" animBg="1" rev="0" advAuto="0" spid="96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utterstock_189943637-small.jpeg" descr="shutterstock_189943637-small.jpeg"/>
          <p:cNvPicPr>
            <a:picLocks noChangeAspect="1"/>
          </p:cNvPicPr>
          <p:nvPr/>
        </p:nvPicPr>
        <p:blipFill>
          <a:blip r:embed="rId2">
            <a:alphaModFix amt="31000"/>
            <a:extLst/>
          </a:blip>
          <a:srcRect l="0" t="8118" r="0" b="8118"/>
          <a:stretch>
            <a:fillRect/>
          </a:stretch>
        </p:blipFill>
        <p:spPr>
          <a:xfrm>
            <a:off x="-37386" y="-7416"/>
            <a:ext cx="24585952" cy="1373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Activity: Count Your Fingers"/>
          <p:cNvSpPr txBox="1"/>
          <p:nvPr/>
        </p:nvSpPr>
        <p:spPr>
          <a:xfrm>
            <a:off x="6858622" y="482599"/>
            <a:ext cx="10666756" cy="10342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000"/>
            </a:lvl1pPr>
          </a:lstStyle>
          <a:p>
            <a:pPr/>
            <a:r>
              <a:t>Activity: Count Your Fingers </a:t>
            </a:r>
          </a:p>
        </p:txBody>
      </p:sp>
      <p:sp>
        <p:nvSpPr>
          <p:cNvPr id="111" name="Instructions:…"/>
          <p:cNvSpPr txBox="1"/>
          <p:nvPr/>
        </p:nvSpPr>
        <p:spPr>
          <a:xfrm>
            <a:off x="4504413" y="3427400"/>
            <a:ext cx="14325601" cy="361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199571" indent="-199571">
              <a:buSzPct val="100000"/>
              <a:buChar char="•"/>
              <a:defRPr b="1" sz="45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Instructions: </a:t>
            </a:r>
          </a:p>
          <a:p>
            <a:pPr lvl="1" marL="580571" indent="-199571">
              <a:buSzPct val="100000"/>
              <a:buChar char="•"/>
              <a:defRPr b="1" sz="45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Stand up</a:t>
            </a:r>
          </a:p>
          <a:p>
            <a:pPr lvl="1" marL="580571" indent="-199571">
              <a:buSzPct val="100000"/>
              <a:buChar char="•"/>
              <a:defRPr b="1" sz="45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Get a partner</a:t>
            </a:r>
          </a:p>
          <a:p>
            <a:pPr lvl="1" marL="580571" indent="-199571">
              <a:buSzPct val="100000"/>
              <a:buChar char="•"/>
              <a:defRPr b="1" sz="45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Face your partner</a:t>
            </a:r>
          </a:p>
          <a:p>
            <a:pPr lvl="1" marL="580571" indent="-199571">
              <a:buSzPct val="100000"/>
              <a:buChar char="•"/>
              <a:defRPr b="1" sz="4500">
                <a:latin typeface="Futura Md BT"/>
                <a:ea typeface="Futura Md BT"/>
                <a:cs typeface="Futura Md BT"/>
                <a:sym typeface="Futura Md BT"/>
              </a:defRPr>
            </a:pPr>
            <a:r>
              <a:t>Put your hands behind your backs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utterstock_189943637-small.jpeg" descr="shutterstock_189943637-small.jpeg"/>
          <p:cNvPicPr>
            <a:picLocks noChangeAspect="1"/>
          </p:cNvPicPr>
          <p:nvPr/>
        </p:nvPicPr>
        <p:blipFill>
          <a:blip r:embed="rId2">
            <a:alphaModFix amt="31000"/>
            <a:extLst/>
          </a:blip>
          <a:srcRect l="0" t="8118" r="0" b="8118"/>
          <a:stretch>
            <a:fillRect/>
          </a:stretch>
        </p:blipFill>
        <p:spPr>
          <a:xfrm>
            <a:off x="-37386" y="-7416"/>
            <a:ext cx="24585952" cy="13730832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Activity: Count Your Fingers"/>
          <p:cNvSpPr txBox="1"/>
          <p:nvPr/>
        </p:nvSpPr>
        <p:spPr>
          <a:xfrm>
            <a:off x="6858622" y="482599"/>
            <a:ext cx="10666756" cy="10342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b="1" sz="6000"/>
            </a:lvl1pPr>
          </a:lstStyle>
          <a:p>
            <a:pPr/>
            <a:r>
              <a:t>Activity: Count Your Fingers </a:t>
            </a:r>
          </a:p>
        </p:txBody>
      </p:sp>
      <p:sp>
        <p:nvSpPr>
          <p:cNvPr id="115" name="What was the key to success in this activity?"/>
          <p:cNvSpPr txBox="1"/>
          <p:nvPr/>
        </p:nvSpPr>
        <p:spPr>
          <a:xfrm>
            <a:off x="4504413" y="3681400"/>
            <a:ext cx="14325601" cy="8245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What was the key to success in this activity?</a:t>
            </a:r>
          </a:p>
        </p:txBody>
      </p:sp>
      <p:sp>
        <p:nvSpPr>
          <p:cNvPr id="116" name="Why can it be helpful to make up your mind before you are faced with a choice that could get you into trouble?"/>
          <p:cNvSpPr txBox="1"/>
          <p:nvPr/>
        </p:nvSpPr>
        <p:spPr>
          <a:xfrm>
            <a:off x="4504413" y="6982922"/>
            <a:ext cx="14325601" cy="21453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Why can it be helpful to make up your mind before you are faced with a choice that could get you into trouble?</a:t>
            </a:r>
          </a:p>
        </p:txBody>
      </p:sp>
      <p:sp>
        <p:nvSpPr>
          <p:cNvPr id="117" name="Do you feel that you are making decisions today that will impact your future?"/>
          <p:cNvSpPr txBox="1"/>
          <p:nvPr/>
        </p:nvSpPr>
        <p:spPr>
          <a:xfrm>
            <a:off x="4504413" y="5040061"/>
            <a:ext cx="14325601" cy="14849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marL="199571" indent="-199571">
              <a:buSzPct val="100000"/>
              <a:buChar char="•"/>
              <a:defRPr b="1" sz="4500"/>
            </a:lvl1pPr>
          </a:lstStyle>
          <a:p>
            <a:pPr/>
            <a:r>
              <a:t>Do you feel that you are making decisions today that will impact your future?</a:t>
            </a:r>
          </a:p>
        </p:txBody>
      </p:sp>
      <p:sp>
        <p:nvSpPr>
          <p:cNvPr id="118" name="Questions:"/>
          <p:cNvSpPr txBox="1"/>
          <p:nvPr/>
        </p:nvSpPr>
        <p:spPr>
          <a:xfrm>
            <a:off x="4105814" y="2682118"/>
            <a:ext cx="14325601" cy="8245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b="1" sz="4500"/>
            </a:lvl1pPr>
          </a:lstStyle>
          <a:p>
            <a:pPr/>
            <a:r>
              <a:t>Questions: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" dur="1000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000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6" grpId="4"/>
      <p:bldP build="p" bldLvl="5" animBg="1" rev="0" advAuto="0" spid="118" grpId="1"/>
      <p:bldP build="p" bldLvl="5" animBg="1" rev="0" advAuto="0" spid="115" grpId="2"/>
      <p:bldP build="p" bldLvl="5" animBg="1" rev="0" advAuto="0" spid="117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PPT Day 1-2">
  <a:themeElements>
    <a:clrScheme name="PPT Day 1-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PPT Day 1-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PT Day 1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PT Day 1-2">
  <a:themeElements>
    <a:clrScheme name="PPT Day 1-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PPT Day 1-2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PT Day 1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