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Arial"/>
      </a:defRPr>
    </a:lvl1pPr>
    <a:lvl2pPr indent="228600" latinLnBrk="0">
      <a:defRPr sz="2400">
        <a:latin typeface="+mn-lt"/>
        <a:ea typeface="+mn-ea"/>
        <a:cs typeface="+mn-cs"/>
        <a:sym typeface="Arial"/>
      </a:defRPr>
    </a:lvl2pPr>
    <a:lvl3pPr indent="457200" latinLnBrk="0">
      <a:defRPr sz="2400">
        <a:latin typeface="+mn-lt"/>
        <a:ea typeface="+mn-ea"/>
        <a:cs typeface="+mn-cs"/>
        <a:sym typeface="Arial"/>
      </a:defRPr>
    </a:lvl3pPr>
    <a:lvl4pPr indent="685800" latinLnBrk="0">
      <a:defRPr sz="2400">
        <a:latin typeface="+mn-lt"/>
        <a:ea typeface="+mn-ea"/>
        <a:cs typeface="+mn-cs"/>
        <a:sym typeface="Arial"/>
      </a:defRPr>
    </a:lvl4pPr>
    <a:lvl5pPr indent="914400" latinLnBrk="0">
      <a:defRPr sz="2400">
        <a:latin typeface="+mn-lt"/>
        <a:ea typeface="+mn-ea"/>
        <a:cs typeface="+mn-cs"/>
        <a:sym typeface="Arial"/>
      </a:defRPr>
    </a:lvl5pPr>
    <a:lvl6pPr indent="1143000" latinLnBrk="0">
      <a:defRPr sz="2400">
        <a:latin typeface="+mn-lt"/>
        <a:ea typeface="+mn-ea"/>
        <a:cs typeface="+mn-cs"/>
        <a:sym typeface="Arial"/>
      </a:defRPr>
    </a:lvl6pPr>
    <a:lvl7pPr indent="1371600" latinLnBrk="0">
      <a:defRPr sz="2400">
        <a:latin typeface="+mn-lt"/>
        <a:ea typeface="+mn-ea"/>
        <a:cs typeface="+mn-cs"/>
        <a:sym typeface="Arial"/>
      </a:defRPr>
    </a:lvl7pPr>
    <a:lvl8pPr indent="1600200" latinLnBrk="0">
      <a:defRPr sz="2400">
        <a:latin typeface="+mn-lt"/>
        <a:ea typeface="+mn-ea"/>
        <a:cs typeface="+mn-cs"/>
        <a:sym typeface="Arial"/>
      </a:defRPr>
    </a:lvl8pPr>
    <a:lvl9pPr indent="1828800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indent="0" algn="ctr">
              <a:defRPr b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spcBef>
                <a:spcPts val="1500"/>
              </a:spcBef>
              <a:buClrTx/>
              <a:buSzPct val="100000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>
              <a:spcBef>
                <a:spcPts val="1500"/>
              </a:spcBef>
              <a:buClrTx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>
              <a:spcBef>
                <a:spcPts val="1500"/>
              </a:spcBef>
              <a:buClrTx/>
              <a:buChar char="•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>
              <a:spcBef>
                <a:spcPts val="1500"/>
              </a:spcBef>
              <a:buClrTx/>
              <a:buSzPct val="100000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>
              <a:spcBef>
                <a:spcPts val="1500"/>
              </a:spcBef>
              <a:buClrTx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962400" y="549273"/>
            <a:ext cx="16459200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93514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171575" marR="0" indent="-714375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485900" marR="0" indent="-5715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1336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5908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30480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5052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9624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4196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t7ayocfGDzU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utterstock_504728905.jpeg" descr="shutterstock_504728905.jpeg"/>
          <p:cNvPicPr>
            <a:picLocks noChangeAspect="1"/>
          </p:cNvPicPr>
          <p:nvPr/>
        </p:nvPicPr>
        <p:blipFill>
          <a:blip r:embed="rId2">
            <a:alphaModFix amt="17492"/>
            <a:extLst/>
          </a:blip>
          <a:srcRect l="0" t="27673" r="0" b="1398"/>
          <a:stretch>
            <a:fillRect/>
          </a:stretch>
        </p:blipFill>
        <p:spPr>
          <a:xfrm>
            <a:off x="-3979" y="1218"/>
            <a:ext cx="24391956" cy="1371356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Welcome To Class!"/>
          <p:cNvSpPr txBox="1"/>
          <p:nvPr/>
        </p:nvSpPr>
        <p:spPr>
          <a:xfrm>
            <a:off x="6107811" y="2301476"/>
            <a:ext cx="11722939" cy="16018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10000"/>
            </a:lvl1pPr>
          </a:lstStyle>
          <a:p>
            <a:pPr/>
            <a:r>
              <a:t>Welcome To Class!</a:t>
            </a:r>
          </a:p>
        </p:txBody>
      </p:sp>
      <p:pic>
        <p:nvPicPr>
          <p:cNvPr id="40" name="New WT logo.png" descr="New W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483" y="390227"/>
            <a:ext cx="2853192" cy="1455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9765" dir="5400000">
              <a:srgbClr val="000000">
                <a:alpha val="16546"/>
              </a:srgbClr>
            </a:outerShdw>
          </a:effectLst>
        </p:spPr>
      </p:pic>
      <p:sp>
        <p:nvSpPr>
          <p:cNvPr id="41" name="Question of the day:"/>
          <p:cNvSpPr txBox="1"/>
          <p:nvPr/>
        </p:nvSpPr>
        <p:spPr>
          <a:xfrm>
            <a:off x="2202103" y="5014522"/>
            <a:ext cx="15166446" cy="103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6000"/>
            </a:lvl1pPr>
          </a:lstStyle>
          <a:p>
            <a:pPr/>
            <a:r>
              <a:t>Question of the day:</a:t>
            </a:r>
          </a:p>
        </p:txBody>
      </p:sp>
      <p:sp>
        <p:nvSpPr>
          <p:cNvPr id="42" name="When something gets really hard, which feels tougher to deal with?…"/>
          <p:cNvSpPr txBox="1"/>
          <p:nvPr/>
        </p:nvSpPr>
        <p:spPr>
          <a:xfrm>
            <a:off x="3107638" y="6725125"/>
            <a:ext cx="19249502" cy="54157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6000"/>
            </a:pPr>
            <a:r>
              <a:t>When something gets really hard, which feels tougher to deal with? </a:t>
            </a:r>
          </a:p>
          <a:p>
            <a:pPr>
              <a:defRPr b="1" sz="6000"/>
            </a:pPr>
          </a:p>
          <a:p>
            <a:pPr lvl="2" indent="914400">
              <a:defRPr b="1" sz="6000"/>
            </a:pPr>
            <a:r>
              <a:t>1. A problem you didn’t see coming</a:t>
            </a:r>
          </a:p>
          <a:p>
            <a:pPr lvl="2" indent="914400">
              <a:defRPr b="1" sz="6000"/>
            </a:pPr>
            <a:r>
              <a:t>2. A problem you saw coming but couldn’t avoid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utterstock_2219871777.jpeg" descr="shutterstock_22198717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887" y="0"/>
            <a:ext cx="2057222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utterstock_2653819519.jpeg" descr="shutterstock_26538195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9880"/>
            <a:ext cx="24384001" cy="13516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utterstock_2315885457.jpeg" descr="shutterstock_23158854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-1"/>
            <a:ext cx="2057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utterstock_207255421.jpeg" descr="shutterstock_2072554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6349" y="-1"/>
            <a:ext cx="2057130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utterstock_2711843417.jpeg" descr="shutterstock_27118434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3346" y="11116"/>
            <a:ext cx="1958882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utterstock_1377854348.jpeg" descr="shutterstock_13778543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382" y="0"/>
            <a:ext cx="2064123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utterstock_2497451793.jpeg" descr="shutterstock_24974517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3046" y="0"/>
            <a:ext cx="2057790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utterstock_1988454827.jpeg" descr="shutterstock_19884548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944" y="0"/>
            <a:ext cx="2058907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Motivation Formula ppt.png" descr="Motivation Formula p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957" y="108932"/>
            <a:ext cx="20876283" cy="13498917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Rectangle"/>
          <p:cNvSpPr/>
          <p:nvPr/>
        </p:nvSpPr>
        <p:spPr>
          <a:xfrm>
            <a:off x="-139346" y="-157365"/>
            <a:ext cx="24662692" cy="14030730"/>
          </a:xfrm>
          <a:prstGeom prst="rect">
            <a:avLst/>
          </a:prstGeom>
          <a:solidFill>
            <a:srgbClr val="FFFFFF">
              <a:alpha val="78933"/>
            </a:srgbClr>
          </a:solidFill>
          <a:ln w="12700">
            <a:miter lim="400000"/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99" name="How can water cause a  negative impact on people?"/>
          <p:cNvSpPr txBox="1"/>
          <p:nvPr/>
        </p:nvSpPr>
        <p:spPr>
          <a:xfrm>
            <a:off x="6410287" y="5257135"/>
            <a:ext cx="10899300" cy="20358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6400"/>
            </a:pPr>
            <a:r>
              <a:t>How can water cause a </a:t>
            </a:r>
            <a:br/>
            <a:r>
              <a:t>negative impact on people?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utterstock_2639496647.jpeg" descr="shutterstock_26394966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427" y="-1"/>
            <a:ext cx="2057914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"/>
          <p:cNvSpPr/>
          <p:nvPr/>
        </p:nvSpPr>
        <p:spPr>
          <a:xfrm>
            <a:off x="-266404" y="-207953"/>
            <a:ext cx="24985392" cy="142686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45" name="Balloon-pop-2-768x640.jpeg" descr="Balloon-pop-2-768x640.jpeg"/>
          <p:cNvPicPr>
            <a:picLocks noChangeAspect="1"/>
          </p:cNvPicPr>
          <p:nvPr/>
        </p:nvPicPr>
        <p:blipFill>
          <a:blip r:embed="rId2">
            <a:alphaModFix amt="24782"/>
            <a:extLst/>
          </a:blip>
          <a:stretch>
            <a:fillRect/>
          </a:stretch>
        </p:blipFill>
        <p:spPr>
          <a:xfrm>
            <a:off x="8967743" y="1750424"/>
            <a:ext cx="16705152" cy="13920958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Balloon Pop"/>
          <p:cNvSpPr txBox="1"/>
          <p:nvPr/>
        </p:nvSpPr>
        <p:spPr>
          <a:xfrm>
            <a:off x="9757967" y="482600"/>
            <a:ext cx="4936650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Balloon Pop</a:t>
            </a:r>
          </a:p>
        </p:txBody>
      </p:sp>
      <p:sp>
        <p:nvSpPr>
          <p:cNvPr id="47" name="What is something that annoys you?…"/>
          <p:cNvSpPr txBox="1"/>
          <p:nvPr/>
        </p:nvSpPr>
        <p:spPr>
          <a:xfrm>
            <a:off x="4599600" y="4579162"/>
            <a:ext cx="18064006" cy="27868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01578" indent="-601578">
              <a:buSzPct val="100000"/>
              <a:buChar char="•"/>
              <a:defRPr b="1" sz="6000"/>
            </a:pPr>
            <a:r>
              <a:t>What is something that annoys you?</a:t>
            </a:r>
          </a:p>
          <a:p>
            <a:pPr marL="601578" indent="-601578">
              <a:buSzPct val="100000"/>
              <a:buChar char="•"/>
              <a:defRPr b="1" sz="6000"/>
            </a:pPr>
            <a:r>
              <a:t>What is something that makes you mad?</a:t>
            </a:r>
          </a:p>
          <a:p>
            <a:pPr marL="601578" indent="-601578">
              <a:buSzPct val="100000"/>
              <a:buChar char="•"/>
              <a:defRPr b="1" sz="6000"/>
            </a:pPr>
            <a:r>
              <a:t>What is something that frustrates you?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utterstock_2685123549.jpeg" descr="shutterstock_26851235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utterstock_2668340611.jpg" descr="shutterstock_26683406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10990" y="-177131"/>
            <a:ext cx="27224107" cy="14861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utterstock_2669296631.jpeg" descr="shutterstock_26692966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627" y="0"/>
            <a:ext cx="2061274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utterstock_2677215259.jpeg" descr="shutterstock_26772152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Motivation Formula ppt.png" descr="Motivation Formula p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957" y="108932"/>
            <a:ext cx="20876283" cy="13498917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Challenges"/>
          <p:cNvSpPr txBox="1"/>
          <p:nvPr/>
        </p:nvSpPr>
        <p:spPr>
          <a:xfrm rot="21096193">
            <a:off x="2375671" y="2377754"/>
            <a:ext cx="1755610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FB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B00"/>
                </a:solidFill>
              </a:rPr>
              <a:t>Challenges</a:t>
            </a:r>
          </a:p>
        </p:txBody>
      </p:sp>
      <p:sp>
        <p:nvSpPr>
          <p:cNvPr id="113" name="Line"/>
          <p:cNvSpPr/>
          <p:nvPr/>
        </p:nvSpPr>
        <p:spPr>
          <a:xfrm>
            <a:off x="4105258" y="2713809"/>
            <a:ext cx="998631" cy="7011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" name="Frustration"/>
          <p:cNvSpPr txBox="1"/>
          <p:nvPr/>
        </p:nvSpPr>
        <p:spPr>
          <a:xfrm rot="21348906">
            <a:off x="5337602" y="2487618"/>
            <a:ext cx="1734054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Frustration</a:t>
            </a:r>
          </a:p>
        </p:txBody>
      </p:sp>
      <p:sp>
        <p:nvSpPr>
          <p:cNvPr id="115" name="Fear"/>
          <p:cNvSpPr txBox="1"/>
          <p:nvPr/>
        </p:nvSpPr>
        <p:spPr>
          <a:xfrm rot="21348906">
            <a:off x="5334015" y="2495567"/>
            <a:ext cx="827506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Fear</a:t>
            </a:r>
          </a:p>
        </p:txBody>
      </p:sp>
      <p:sp>
        <p:nvSpPr>
          <p:cNvPr id="116" name="Anger"/>
          <p:cNvSpPr txBox="1"/>
          <p:nvPr/>
        </p:nvSpPr>
        <p:spPr>
          <a:xfrm rot="21348906">
            <a:off x="5344353" y="2478788"/>
            <a:ext cx="1059702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Anger</a:t>
            </a:r>
          </a:p>
        </p:txBody>
      </p:sp>
      <p:sp>
        <p:nvSpPr>
          <p:cNvPr id="117" name="Shape"/>
          <p:cNvSpPr/>
          <p:nvPr/>
        </p:nvSpPr>
        <p:spPr>
          <a:xfrm>
            <a:off x="8714461" y="2651125"/>
            <a:ext cx="1676402" cy="76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5800"/>
                </a:moveTo>
                <a:lnTo>
                  <a:pt x="14522" y="0"/>
                </a:lnTo>
                <a:lnTo>
                  <a:pt x="14155" y="5325"/>
                </a:ln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lnTo>
                  <a:pt x="7715" y="15627"/>
                </a:ln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close/>
              </a:path>
            </a:pathLst>
          </a:custGeom>
          <a:solidFill>
            <a:srgbClr val="FFFB00"/>
          </a:solidFill>
          <a:ln w="127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>
              <a:spcBef>
                <a:spcPts val="1300"/>
              </a:spcBef>
              <a:defRPr sz="2200">
                <a:latin typeface="Futura Bold BT"/>
                <a:ea typeface="Futura Bold BT"/>
                <a:cs typeface="Futura Bold BT"/>
                <a:sym typeface="Futura Bold BT"/>
              </a:defRPr>
            </a:pPr>
          </a:p>
        </p:txBody>
      </p:sp>
      <p:sp>
        <p:nvSpPr>
          <p:cNvPr id="118" name="Energy"/>
          <p:cNvSpPr txBox="1"/>
          <p:nvPr/>
        </p:nvSpPr>
        <p:spPr>
          <a:xfrm rot="21348906">
            <a:off x="9044724" y="2746194"/>
            <a:ext cx="1080848" cy="51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2200"/>
            </a:lvl1pPr>
          </a:lstStyle>
          <a:p>
            <a:pPr>
              <a:defRPr b="1"/>
            </a:pPr>
            <a:r>
              <a:rPr b="0"/>
              <a:t>Energy</a:t>
            </a:r>
          </a:p>
        </p:txBody>
      </p:sp>
      <p:sp>
        <p:nvSpPr>
          <p:cNvPr id="119" name="Choice"/>
          <p:cNvSpPr txBox="1"/>
          <p:nvPr/>
        </p:nvSpPr>
        <p:spPr>
          <a:xfrm>
            <a:off x="8946236" y="2120900"/>
            <a:ext cx="1127096" cy="51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/>
            </a:lvl1pPr>
          </a:lstStyle>
          <a:p>
            <a:pPr/>
            <a:r>
              <a:t>Choice</a:t>
            </a:r>
          </a:p>
        </p:txBody>
      </p:sp>
      <p:sp>
        <p:nvSpPr>
          <p:cNvPr id="120" name="Arrow"/>
          <p:cNvSpPr/>
          <p:nvPr/>
        </p:nvSpPr>
        <p:spPr>
          <a:xfrm rot="1809437">
            <a:off x="10107692" y="2411720"/>
            <a:ext cx="609601" cy="3048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</p:spPr>
        <p:txBody>
          <a:bodyPr tIns="91439" bIns="91439" anchor="ctr"/>
          <a:lstStyle/>
          <a:p>
            <a:pPr>
              <a:spcBef>
                <a:spcPts val="1300"/>
              </a:spcBef>
              <a:defRPr sz="2200">
                <a:latin typeface="Futura Bold BT"/>
                <a:ea typeface="Futura Bold BT"/>
                <a:cs typeface="Futura Bold BT"/>
                <a:sym typeface="Futura Bold BT"/>
              </a:defRPr>
            </a:pPr>
          </a:p>
        </p:txBody>
      </p:sp>
      <p:sp>
        <p:nvSpPr>
          <p:cNvPr id="121" name="Arrow"/>
          <p:cNvSpPr/>
          <p:nvPr/>
        </p:nvSpPr>
        <p:spPr>
          <a:xfrm rot="8770002">
            <a:off x="8257603" y="2456856"/>
            <a:ext cx="609601" cy="3048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2600"/>
          </a:solidFill>
          <a:ln w="25400">
            <a:miter lim="400000"/>
          </a:ln>
          <a:effectLst>
            <a:outerShdw sx="100000" sy="100000" kx="0" ky="0" algn="b" rotWithShape="0" blurRad="25400" dist="25400" dir="5400000">
              <a:srgbClr val="000000"/>
            </a:outerShdw>
          </a:effectLst>
        </p:spPr>
        <p:txBody>
          <a:bodyPr tIns="91439" bIns="91439" anchor="ctr"/>
          <a:lstStyle/>
          <a:p>
            <a:pPr>
              <a:spcBef>
                <a:spcPts val="1300"/>
              </a:spcBef>
              <a:defRPr sz="2200">
                <a:latin typeface="Futura Bold BT"/>
                <a:ea typeface="Futura Bold BT"/>
                <a:cs typeface="Futura Bold BT"/>
                <a:sym typeface="Futura Bold BT"/>
              </a:defRPr>
            </a:pPr>
          </a:p>
        </p:txBody>
      </p:sp>
      <p:sp>
        <p:nvSpPr>
          <p:cNvPr id="122" name="Positive"/>
          <p:cNvSpPr txBox="1"/>
          <p:nvPr/>
        </p:nvSpPr>
        <p:spPr>
          <a:xfrm rot="21476228">
            <a:off x="10938353" y="2975256"/>
            <a:ext cx="1278256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Positive</a:t>
            </a:r>
          </a:p>
        </p:txBody>
      </p:sp>
      <p:sp>
        <p:nvSpPr>
          <p:cNvPr id="123" name="Negative"/>
          <p:cNvSpPr txBox="1"/>
          <p:nvPr/>
        </p:nvSpPr>
        <p:spPr>
          <a:xfrm rot="20929785">
            <a:off x="7182545" y="2948261"/>
            <a:ext cx="1487260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Negative</a:t>
            </a:r>
          </a:p>
        </p:txBody>
      </p:sp>
      <p:sp>
        <p:nvSpPr>
          <p:cNvPr id="124" name="“The Flood Zone”"/>
          <p:cNvSpPr txBox="1"/>
          <p:nvPr/>
        </p:nvSpPr>
        <p:spPr>
          <a:xfrm>
            <a:off x="4628236" y="4465230"/>
            <a:ext cx="2686988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b="1" sz="2200"/>
            </a:pPr>
            <a:r>
              <a:rPr>
                <a:solidFill>
                  <a:srgbClr val="FFFFFF"/>
                </a:solidFill>
              </a:rPr>
              <a:t>“</a:t>
            </a:r>
            <a:r>
              <a:rPr>
                <a:solidFill>
                  <a:srgbClr val="FFFFFF"/>
                </a:solidFill>
              </a:rPr>
              <a:t>The Flood Zone</a:t>
            </a:r>
            <a:r>
              <a:rPr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125" name="Easy – path of least resistance - No self-respect - Energy dies - Hurt self and hurt others"/>
          <p:cNvSpPr txBox="1"/>
          <p:nvPr/>
        </p:nvSpPr>
        <p:spPr>
          <a:xfrm>
            <a:off x="2095915" y="5856180"/>
            <a:ext cx="4114801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 Easy – path of least resistance</a:t>
            </a:r>
            <a:br>
              <a:rPr sz="1800"/>
            </a:br>
            <a:r>
              <a:rPr sz="1800"/>
              <a:t>- No self-respect</a:t>
            </a:r>
            <a:br>
              <a:rPr sz="1800"/>
            </a:br>
            <a:r>
              <a:rPr sz="1800"/>
              <a:t>- Energy dies</a:t>
            </a:r>
            <a:br>
              <a:rPr sz="1800"/>
            </a:br>
            <a:r>
              <a:rPr sz="1800"/>
              <a:t>- Hurt self and hurt others</a:t>
            </a:r>
          </a:p>
        </p:txBody>
      </p:sp>
      <p:sp>
        <p:nvSpPr>
          <p:cNvPr id="126" name="Less Opportunity and Freedom"/>
          <p:cNvSpPr txBox="1"/>
          <p:nvPr/>
        </p:nvSpPr>
        <p:spPr>
          <a:xfrm>
            <a:off x="2354936" y="4490480"/>
            <a:ext cx="2743201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000"/>
              </a:spcBef>
              <a:defRPr b="1" sz="2200"/>
            </a:pPr>
            <a:r>
              <a:rPr sz="1800"/>
              <a:t>Less Opportunity</a:t>
            </a:r>
            <a:br>
              <a:rPr sz="1800"/>
            </a:br>
            <a:r>
              <a:rPr sz="1800"/>
              <a:t>and Freedom</a:t>
            </a:r>
          </a:p>
        </p:txBody>
      </p:sp>
      <p:sp>
        <p:nvSpPr>
          <p:cNvPr id="127" name="Who can help you out of the flood zone at home?…"/>
          <p:cNvSpPr txBox="1"/>
          <p:nvPr/>
        </p:nvSpPr>
        <p:spPr>
          <a:xfrm>
            <a:off x="11201400" y="3997326"/>
            <a:ext cx="4876800" cy="178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180473" indent="-180473"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Who can help you out of the flood zone at home?  </a:t>
            </a:r>
            <a:endParaRPr sz="1800"/>
          </a:p>
          <a:p>
            <a:pPr marL="180473" indent="-180473"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at school?</a:t>
            </a:r>
            <a:endParaRPr sz="1800"/>
          </a:p>
          <a:p>
            <a:pPr marL="180473" indent="-180473"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with your peers (friends)? </a:t>
            </a:r>
          </a:p>
        </p:txBody>
      </p:sp>
      <p:sp>
        <p:nvSpPr>
          <p:cNvPr id="128" name="What are your lifelines?"/>
          <p:cNvSpPr txBox="1"/>
          <p:nvPr/>
        </p:nvSpPr>
        <p:spPr>
          <a:xfrm>
            <a:off x="10012474" y="3637694"/>
            <a:ext cx="5457827" cy="843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spcBef>
                <a:spcPts val="1300"/>
              </a:spcBef>
              <a:defRPr b="1" sz="22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What are your lifelines?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1250" fill="hold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Class="exit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8" dur="1250" fill="hold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16" presetID="23" grpId="10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Class="entr" nodeType="afterEffect" presetSubtype="16" presetID="23" grpId="1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Class="entr" nodeType="afterEffect" presetSubtype="8" presetID="22" grpId="16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7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Class="entr" nodeType="afterEffect" presetSubtype="8" presetID="22" grpId="1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1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1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Class="entr" nodeType="afterEffect" presetSubtype="1" presetID="22" grpId="19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" grpId="8"/>
      <p:bldP build="whole" bldLvl="1" animBg="1" rev="0" advAuto="0" spid="124" grpId="15"/>
      <p:bldP build="whole" bldLvl="1" animBg="1" rev="0" advAuto="0" spid="128" grpId="18"/>
      <p:bldP build="whole" bldLvl="1" animBg="1" rev="0" advAuto="0" spid="115" grpId="5"/>
      <p:bldP build="whole" bldLvl="1" animBg="1" rev="0" advAuto="0" spid="115" grpId="6"/>
      <p:bldP build="whole" bldLvl="1" animBg="1" rev="0" advAuto="0" spid="118" grpId="9"/>
      <p:bldP build="whole" bldLvl="1" animBg="1" rev="0" advAuto="0" spid="112" grpId="1"/>
      <p:bldP build="whole" bldLvl="1" animBg="1" rev="0" advAuto="0" spid="113" grpId="2"/>
      <p:bldP build="whole" bldLvl="1" animBg="1" rev="0" advAuto="0" spid="119" grpId="10"/>
      <p:bldP build="whole" bldLvl="1" animBg="1" rev="0" advAuto="0" spid="114" grpId="3"/>
      <p:bldP build="whole" bldLvl="1" animBg="1" rev="0" advAuto="0" spid="114" grpId="4"/>
      <p:bldP build="whole" bldLvl="1" animBg="1" rev="0" advAuto="0" spid="120" grpId="11"/>
      <p:bldP build="whole" bldLvl="1" animBg="1" rev="0" advAuto="0" spid="123" grpId="14"/>
      <p:bldP build="whole" bldLvl="1" animBg="1" rev="0" advAuto="0" spid="126" grpId="16"/>
      <p:bldP build="whole" bldLvl="1" animBg="1" rev="0" advAuto="0" spid="122" grpId="12"/>
      <p:bldP build="whole" bldLvl="1" animBg="1" rev="0" advAuto="0" spid="116" grpId="7"/>
      <p:bldP build="whole" bldLvl="1" animBg="1" rev="0" advAuto="0" spid="121" grpId="13"/>
      <p:bldP build="whole" bldLvl="1" animBg="1" rev="0" advAuto="0" spid="125" grpId="17"/>
      <p:bldP build="whole" bldLvl="1" animBg="1" rev="0" advAuto="0" spid="127" grpId="19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utterstock_1049860160.jpeg" descr="shutterstock_10498601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0"/>
            <a:ext cx="2057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utterstock_2159167431.jpeg" descr="shutterstock_21591674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-1"/>
            <a:ext cx="2057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utterstock_2604114235.jpeg" descr="shutterstock_26041142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-1"/>
            <a:ext cx="2057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utterstock_1570025872.jpg" descr="shutterstock_15700258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-1"/>
            <a:ext cx="2057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Motivation Formula ppt.png" descr="Motivation Formula p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957" y="108932"/>
            <a:ext cx="20876283" cy="1349891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Challenges"/>
          <p:cNvSpPr txBox="1"/>
          <p:nvPr/>
        </p:nvSpPr>
        <p:spPr>
          <a:xfrm rot="21096193">
            <a:off x="2375671" y="2377754"/>
            <a:ext cx="1755610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FB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B00"/>
                </a:solidFill>
              </a:rPr>
              <a:t>Challenges</a:t>
            </a:r>
          </a:p>
        </p:txBody>
      </p:sp>
      <p:sp>
        <p:nvSpPr>
          <p:cNvPr id="140" name="Line"/>
          <p:cNvSpPr/>
          <p:nvPr/>
        </p:nvSpPr>
        <p:spPr>
          <a:xfrm>
            <a:off x="4105258" y="2713809"/>
            <a:ext cx="998631" cy="7011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1" name="Anger"/>
          <p:cNvSpPr txBox="1"/>
          <p:nvPr/>
        </p:nvSpPr>
        <p:spPr>
          <a:xfrm rot="21348906">
            <a:off x="5344353" y="2478788"/>
            <a:ext cx="1059702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Anger</a:t>
            </a:r>
          </a:p>
        </p:txBody>
      </p:sp>
      <p:sp>
        <p:nvSpPr>
          <p:cNvPr id="142" name="Shape"/>
          <p:cNvSpPr/>
          <p:nvPr/>
        </p:nvSpPr>
        <p:spPr>
          <a:xfrm>
            <a:off x="8714461" y="2651125"/>
            <a:ext cx="1676402" cy="76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5800"/>
                </a:moveTo>
                <a:lnTo>
                  <a:pt x="14522" y="0"/>
                </a:lnTo>
                <a:lnTo>
                  <a:pt x="14155" y="5325"/>
                </a:ln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lnTo>
                  <a:pt x="7715" y="15627"/>
                </a:ln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close/>
              </a:path>
            </a:pathLst>
          </a:custGeom>
          <a:solidFill>
            <a:srgbClr val="FFFB00"/>
          </a:solidFill>
          <a:ln w="127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>
              <a:spcBef>
                <a:spcPts val="1300"/>
              </a:spcBef>
              <a:defRPr sz="2200">
                <a:latin typeface="Futura Bold BT"/>
                <a:ea typeface="Futura Bold BT"/>
                <a:cs typeface="Futura Bold BT"/>
                <a:sym typeface="Futura Bold BT"/>
              </a:defRPr>
            </a:pPr>
          </a:p>
        </p:txBody>
      </p:sp>
      <p:sp>
        <p:nvSpPr>
          <p:cNvPr id="143" name="Energy"/>
          <p:cNvSpPr txBox="1"/>
          <p:nvPr/>
        </p:nvSpPr>
        <p:spPr>
          <a:xfrm rot="21348906">
            <a:off x="9044724" y="2746194"/>
            <a:ext cx="1080848" cy="51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2200"/>
            </a:lvl1pPr>
          </a:lstStyle>
          <a:p>
            <a:pPr>
              <a:defRPr b="1"/>
            </a:pPr>
            <a:r>
              <a:rPr b="0"/>
              <a:t>Energy</a:t>
            </a:r>
          </a:p>
        </p:txBody>
      </p:sp>
      <p:sp>
        <p:nvSpPr>
          <p:cNvPr id="144" name="Choice"/>
          <p:cNvSpPr txBox="1"/>
          <p:nvPr/>
        </p:nvSpPr>
        <p:spPr>
          <a:xfrm>
            <a:off x="8946236" y="2120900"/>
            <a:ext cx="1127096" cy="51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/>
            </a:lvl1pPr>
          </a:lstStyle>
          <a:p>
            <a:pPr/>
            <a:r>
              <a:t>Choice</a:t>
            </a:r>
          </a:p>
        </p:txBody>
      </p:sp>
      <p:sp>
        <p:nvSpPr>
          <p:cNvPr id="145" name="Arrow"/>
          <p:cNvSpPr/>
          <p:nvPr/>
        </p:nvSpPr>
        <p:spPr>
          <a:xfrm rot="1809437">
            <a:off x="10107692" y="2411720"/>
            <a:ext cx="609601" cy="3048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</p:spPr>
        <p:txBody>
          <a:bodyPr tIns="91439" bIns="91439" anchor="ctr"/>
          <a:lstStyle/>
          <a:p>
            <a:pPr>
              <a:spcBef>
                <a:spcPts val="1300"/>
              </a:spcBef>
              <a:defRPr sz="2200">
                <a:latin typeface="Futura Bold BT"/>
                <a:ea typeface="Futura Bold BT"/>
                <a:cs typeface="Futura Bold BT"/>
                <a:sym typeface="Futura Bold BT"/>
              </a:defRPr>
            </a:pPr>
          </a:p>
        </p:txBody>
      </p:sp>
      <p:sp>
        <p:nvSpPr>
          <p:cNvPr id="146" name="Arrow"/>
          <p:cNvSpPr/>
          <p:nvPr/>
        </p:nvSpPr>
        <p:spPr>
          <a:xfrm rot="8770002">
            <a:off x="8257603" y="2456856"/>
            <a:ext cx="609601" cy="3048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2600"/>
          </a:solidFill>
          <a:ln w="25400">
            <a:miter lim="400000"/>
          </a:ln>
          <a:effectLst>
            <a:outerShdw sx="100000" sy="100000" kx="0" ky="0" algn="b" rotWithShape="0" blurRad="25400" dist="25400" dir="5400000">
              <a:srgbClr val="000000"/>
            </a:outerShdw>
          </a:effectLst>
        </p:spPr>
        <p:txBody>
          <a:bodyPr tIns="91439" bIns="91439" anchor="ctr"/>
          <a:lstStyle/>
          <a:p>
            <a:pPr>
              <a:spcBef>
                <a:spcPts val="1300"/>
              </a:spcBef>
              <a:defRPr sz="2200">
                <a:latin typeface="Futura Bold BT"/>
                <a:ea typeface="Futura Bold BT"/>
                <a:cs typeface="Futura Bold BT"/>
                <a:sym typeface="Futura Bold BT"/>
              </a:defRPr>
            </a:pPr>
          </a:p>
        </p:txBody>
      </p:sp>
      <p:sp>
        <p:nvSpPr>
          <p:cNvPr id="147" name="Positive"/>
          <p:cNvSpPr txBox="1"/>
          <p:nvPr/>
        </p:nvSpPr>
        <p:spPr>
          <a:xfrm rot="21476228">
            <a:off x="10938353" y="2975256"/>
            <a:ext cx="1278256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Positive</a:t>
            </a:r>
          </a:p>
        </p:txBody>
      </p:sp>
      <p:sp>
        <p:nvSpPr>
          <p:cNvPr id="148" name="Negative"/>
          <p:cNvSpPr txBox="1"/>
          <p:nvPr/>
        </p:nvSpPr>
        <p:spPr>
          <a:xfrm rot="20929785">
            <a:off x="7182545" y="2948261"/>
            <a:ext cx="1487260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Negative</a:t>
            </a:r>
          </a:p>
        </p:txBody>
      </p:sp>
      <p:sp>
        <p:nvSpPr>
          <p:cNvPr id="149" name="“The Flood Zone”"/>
          <p:cNvSpPr txBox="1"/>
          <p:nvPr/>
        </p:nvSpPr>
        <p:spPr>
          <a:xfrm>
            <a:off x="4628236" y="4465230"/>
            <a:ext cx="2686988" cy="5130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" dist="254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defRPr b="1" sz="2200"/>
            </a:pPr>
            <a:r>
              <a:rPr>
                <a:solidFill>
                  <a:srgbClr val="FFFFFF"/>
                </a:solidFill>
              </a:rPr>
              <a:t>“</a:t>
            </a:r>
            <a:r>
              <a:rPr>
                <a:solidFill>
                  <a:srgbClr val="FFFFFF"/>
                </a:solidFill>
              </a:rPr>
              <a:t>The Flood Zone</a:t>
            </a:r>
            <a:r>
              <a:rPr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150" name="Easy – path of least resistance - No self-respect - Energy dies - Hurt self and hurt others"/>
          <p:cNvSpPr txBox="1"/>
          <p:nvPr/>
        </p:nvSpPr>
        <p:spPr>
          <a:xfrm>
            <a:off x="2095915" y="5856180"/>
            <a:ext cx="4114801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 Easy – path of least resistance</a:t>
            </a:r>
            <a:br>
              <a:rPr sz="1800"/>
            </a:br>
            <a:r>
              <a:rPr sz="1800"/>
              <a:t>- No self-respect</a:t>
            </a:r>
            <a:br>
              <a:rPr sz="1800"/>
            </a:br>
            <a:r>
              <a:rPr sz="1800"/>
              <a:t>- Energy dies</a:t>
            </a:r>
            <a:br>
              <a:rPr sz="1800"/>
            </a:br>
            <a:r>
              <a:rPr sz="1800"/>
              <a:t>- Hurt self and hurt others</a:t>
            </a:r>
          </a:p>
        </p:txBody>
      </p:sp>
      <p:sp>
        <p:nvSpPr>
          <p:cNvPr id="151" name="Less Opportunity and Freedom"/>
          <p:cNvSpPr txBox="1"/>
          <p:nvPr/>
        </p:nvSpPr>
        <p:spPr>
          <a:xfrm>
            <a:off x="2354936" y="4490480"/>
            <a:ext cx="2743201" cy="71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000"/>
              </a:spcBef>
              <a:defRPr b="1" sz="2200"/>
            </a:pPr>
            <a:r>
              <a:rPr sz="1800"/>
              <a:t>Less Opportunity</a:t>
            </a:r>
            <a:br>
              <a:rPr sz="1800"/>
            </a:br>
            <a:r>
              <a:rPr sz="1800"/>
              <a:t>and Freedom</a:t>
            </a:r>
          </a:p>
        </p:txBody>
      </p:sp>
      <p:sp>
        <p:nvSpPr>
          <p:cNvPr id="152" name="Who can help you out of the flood zone at home?…"/>
          <p:cNvSpPr txBox="1"/>
          <p:nvPr/>
        </p:nvSpPr>
        <p:spPr>
          <a:xfrm>
            <a:off x="11201400" y="3997326"/>
            <a:ext cx="4876800" cy="178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180473" indent="-180473"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Who can help you out of the flood zone at home?  </a:t>
            </a:r>
            <a:endParaRPr sz="1800"/>
          </a:p>
          <a:p>
            <a:pPr marL="180473" indent="-180473"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at school?</a:t>
            </a:r>
            <a:endParaRPr sz="1800"/>
          </a:p>
          <a:p>
            <a:pPr marL="180473" indent="-180473">
              <a:spcBef>
                <a:spcPts val="1000"/>
              </a:spcBef>
              <a:buSzPct val="100000"/>
              <a:buChar char="-"/>
              <a:defRPr b="1" sz="2200"/>
            </a:pPr>
            <a:r>
              <a:rPr sz="1800"/>
              <a:t>with your peers (friends)? </a:t>
            </a:r>
          </a:p>
        </p:txBody>
      </p:sp>
      <p:sp>
        <p:nvSpPr>
          <p:cNvPr id="153" name="What are your lifelines?"/>
          <p:cNvSpPr txBox="1"/>
          <p:nvPr/>
        </p:nvSpPr>
        <p:spPr>
          <a:xfrm>
            <a:off x="10012474" y="3637694"/>
            <a:ext cx="5457827" cy="843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spcBef>
                <a:spcPts val="1300"/>
              </a:spcBef>
              <a:defRPr b="1" sz="2200">
                <a:solidFill>
                  <a:srgbClr val="FF26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600"/>
                </a:solidFill>
              </a:rPr>
              <a:t>What are your lifelines?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"/>
          <p:cNvSpPr/>
          <p:nvPr/>
        </p:nvSpPr>
        <p:spPr>
          <a:xfrm>
            <a:off x="-266404" y="-207953"/>
            <a:ext cx="24985392" cy="142686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50" name="Balloon-pop-2-768x640.jpeg" descr="Balloon-pop-2-768x640.jpeg"/>
          <p:cNvPicPr>
            <a:picLocks noChangeAspect="1"/>
          </p:cNvPicPr>
          <p:nvPr/>
        </p:nvPicPr>
        <p:blipFill>
          <a:blip r:embed="rId2">
            <a:alphaModFix amt="24782"/>
            <a:extLst/>
          </a:blip>
          <a:stretch>
            <a:fillRect/>
          </a:stretch>
        </p:blipFill>
        <p:spPr>
          <a:xfrm>
            <a:off x="8967743" y="1750424"/>
            <a:ext cx="16705152" cy="13920958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Balloon Pop"/>
          <p:cNvSpPr txBox="1"/>
          <p:nvPr/>
        </p:nvSpPr>
        <p:spPr>
          <a:xfrm>
            <a:off x="9757967" y="482600"/>
            <a:ext cx="4936650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Balloon Pop</a:t>
            </a:r>
          </a:p>
        </p:txBody>
      </p:sp>
      <p:sp>
        <p:nvSpPr>
          <p:cNvPr id="52" name="Why did the balloon pop?…"/>
          <p:cNvSpPr txBox="1"/>
          <p:nvPr/>
        </p:nvSpPr>
        <p:spPr>
          <a:xfrm>
            <a:off x="2428620" y="3898920"/>
            <a:ext cx="21104177" cy="60549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01315" indent="-501315">
              <a:buSzPct val="100000"/>
              <a:buChar char="•"/>
              <a:defRPr sz="5000"/>
            </a:pPr>
            <a:r>
              <a:t>Why did the balloon pop?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In real life, what does it look like when someone ‘pops’?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What usually happens to relationships, opportunities, or trust when someone reacts instead of responds?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Why do some people react to the items on the board in a negative way, and others do in a positive way?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Is it OK to be angry? Why or why not?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When does anger become not OK?</a:t>
            </a:r>
          </a:p>
        </p:txBody>
      </p:sp>
      <p:sp>
        <p:nvSpPr>
          <p:cNvPr id="53" name="Questions:"/>
          <p:cNvSpPr txBox="1"/>
          <p:nvPr/>
        </p:nvSpPr>
        <p:spPr>
          <a:xfrm>
            <a:off x="1941379" y="2604998"/>
            <a:ext cx="4440556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ilver-linimg-2-768x433.jpeg" descr="silver-linimg-2-768x433.jpeg"/>
          <p:cNvPicPr>
            <a:picLocks noChangeAspect="1"/>
          </p:cNvPicPr>
          <p:nvPr/>
        </p:nvPicPr>
        <p:blipFill>
          <a:blip r:embed="rId2">
            <a:alphaModFix amt="27203"/>
            <a:extLst/>
          </a:blip>
          <a:stretch>
            <a:fillRect/>
          </a:stretch>
        </p:blipFill>
        <p:spPr>
          <a:xfrm>
            <a:off x="-9377" y="-20601"/>
            <a:ext cx="24400763" cy="137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I hate it when……"/>
          <p:cNvSpPr txBox="1"/>
          <p:nvPr/>
        </p:nvSpPr>
        <p:spPr>
          <a:xfrm>
            <a:off x="3883696" y="4614176"/>
            <a:ext cx="19141989" cy="3383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0578" indent="-220578">
              <a:buSzPct val="100000"/>
              <a:buChar char="•"/>
              <a:defRPr b="1" sz="70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 I hate it when…</a:t>
            </a:r>
          </a:p>
          <a:p>
            <a:pPr marL="220578" indent="-220578">
              <a:buSzPct val="100000"/>
              <a:buChar char="•"/>
              <a:defRPr b="1" sz="70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 One thing that makes school stressful is…</a:t>
            </a:r>
          </a:p>
          <a:p>
            <a:pPr marL="220578" indent="-220578">
              <a:buSzPct val="100000"/>
              <a:buChar char="•"/>
              <a:defRPr b="1" sz="70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 It feels unfair when…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ilver-linimg-2-768x433.jpeg" descr="silver-linimg-2-768x433.jpeg"/>
          <p:cNvPicPr>
            <a:picLocks noChangeAspect="1"/>
          </p:cNvPicPr>
          <p:nvPr/>
        </p:nvPicPr>
        <p:blipFill>
          <a:blip r:embed="rId2">
            <a:alphaModFix amt="27203"/>
            <a:extLst/>
          </a:blip>
          <a:stretch>
            <a:fillRect/>
          </a:stretch>
        </p:blipFill>
        <p:spPr>
          <a:xfrm>
            <a:off x="-9377" y="-20601"/>
            <a:ext cx="24400763" cy="137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ilver Lining"/>
          <p:cNvSpPr txBox="1"/>
          <p:nvPr/>
        </p:nvSpPr>
        <p:spPr>
          <a:xfrm>
            <a:off x="6807090" y="3857649"/>
            <a:ext cx="9764486" cy="18856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12000"/>
            </a:lvl1pPr>
          </a:lstStyle>
          <a:p>
            <a:pPr/>
            <a:r>
              <a:t>Silver Lining </a:t>
            </a:r>
          </a:p>
        </p:txBody>
      </p:sp>
      <p:sp>
        <p:nvSpPr>
          <p:cNvPr id="160" name="“Every cloud has a silver lining”"/>
          <p:cNvSpPr txBox="1"/>
          <p:nvPr/>
        </p:nvSpPr>
        <p:spPr>
          <a:xfrm>
            <a:off x="3892974" y="7503318"/>
            <a:ext cx="16062147" cy="13180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8000"/>
            </a:lvl1pPr>
          </a:lstStyle>
          <a:p>
            <a:pPr/>
            <a:r>
              <a:t>“Every cloud has a silver lining” </a:t>
            </a:r>
          </a:p>
        </p:txBody>
      </p:sp>
      <p:sp>
        <p:nvSpPr>
          <p:cNvPr id="161" name="What does that mean?"/>
          <p:cNvSpPr txBox="1"/>
          <p:nvPr/>
        </p:nvSpPr>
        <p:spPr>
          <a:xfrm>
            <a:off x="6031324" y="9605081"/>
            <a:ext cx="11316019" cy="13180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8000"/>
            </a:lvl1pPr>
          </a:lstStyle>
          <a:p>
            <a:pPr/>
            <a:r>
              <a:t>What does that mean?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  <p:bldP build="whole" bldLvl="1" animBg="1" rev="0" advAuto="0" spid="161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ilver-linimg-2-768x433.jpeg" descr="silver-linimg-2-768x433.jpeg"/>
          <p:cNvPicPr>
            <a:picLocks noChangeAspect="1"/>
          </p:cNvPicPr>
          <p:nvPr/>
        </p:nvPicPr>
        <p:blipFill>
          <a:blip r:embed="rId2">
            <a:alphaModFix amt="27203"/>
            <a:extLst/>
          </a:blip>
          <a:stretch>
            <a:fillRect/>
          </a:stretch>
        </p:blipFill>
        <p:spPr>
          <a:xfrm>
            <a:off x="-9377" y="-20601"/>
            <a:ext cx="24400763" cy="137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I hate it when…"/>
          <p:cNvSpPr txBox="1"/>
          <p:nvPr/>
        </p:nvSpPr>
        <p:spPr>
          <a:xfrm>
            <a:off x="3919601" y="4434652"/>
            <a:ext cx="1756344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70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I hate it when…</a:t>
            </a:r>
          </a:p>
        </p:txBody>
      </p:sp>
      <p:sp>
        <p:nvSpPr>
          <p:cNvPr id="165" name="“Silver Lining”"/>
          <p:cNvSpPr txBox="1"/>
          <p:nvPr/>
        </p:nvSpPr>
        <p:spPr>
          <a:xfrm>
            <a:off x="6547757" y="985266"/>
            <a:ext cx="11288485" cy="18856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12000"/>
            </a:lvl1pPr>
          </a:lstStyle>
          <a:p>
            <a:pPr/>
            <a:r>
              <a:t>“Silver Lining” </a:t>
            </a:r>
          </a:p>
        </p:txBody>
      </p:sp>
      <p:sp>
        <p:nvSpPr>
          <p:cNvPr id="166" name="What positive outcomes could come from these experiences?"/>
          <p:cNvSpPr txBox="1"/>
          <p:nvPr/>
        </p:nvSpPr>
        <p:spPr>
          <a:xfrm>
            <a:off x="3919601" y="6572321"/>
            <a:ext cx="17563440" cy="2316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70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positive outcomes could come from these experiences? </a:t>
            </a:r>
          </a:p>
        </p:txBody>
      </p:sp>
      <p:sp>
        <p:nvSpPr>
          <p:cNvPr id="167" name="One thing that makes school stressful is…"/>
          <p:cNvSpPr txBox="1"/>
          <p:nvPr/>
        </p:nvSpPr>
        <p:spPr>
          <a:xfrm>
            <a:off x="4170934" y="4434652"/>
            <a:ext cx="19229647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70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One thing that makes school stressful is…</a:t>
            </a:r>
          </a:p>
        </p:txBody>
      </p:sp>
      <p:sp>
        <p:nvSpPr>
          <p:cNvPr id="168" name="It feels unfair when…"/>
          <p:cNvSpPr txBox="1"/>
          <p:nvPr/>
        </p:nvSpPr>
        <p:spPr>
          <a:xfrm>
            <a:off x="4170934" y="4434652"/>
            <a:ext cx="19229647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70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It feels unfair when…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2" dur="10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Class="exit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5" dur="10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4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5"/>
      <p:bldP build="whole" bldLvl="1" animBg="1" rev="0" advAuto="0" spid="168" grpId="6"/>
      <p:bldP build="p" bldLvl="5" animBg="1" rev="0" advAuto="0" spid="164" grpId="1"/>
      <p:bldP build="p" bldLvl="5" animBg="1" rev="0" advAuto="0" spid="166" grpId="2"/>
      <p:bldP build="p" bldLvl="5" animBg="1" rev="0" advAuto="0" spid="164" grpId="3"/>
      <p:bldP build="whole" bldLvl="1" animBg="1" rev="0" advAuto="0" spid="167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ilver-linimg-2-768x433.jpeg" descr="silver-linimg-2-768x433.jpeg"/>
          <p:cNvPicPr>
            <a:picLocks noChangeAspect="1"/>
          </p:cNvPicPr>
          <p:nvPr/>
        </p:nvPicPr>
        <p:blipFill>
          <a:blip r:embed="rId2">
            <a:alphaModFix amt="27203"/>
            <a:extLst/>
          </a:blip>
          <a:stretch>
            <a:fillRect/>
          </a:stretch>
        </p:blipFill>
        <p:spPr>
          <a:xfrm>
            <a:off x="-9377" y="-20601"/>
            <a:ext cx="24400763" cy="137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ilver Lining"/>
          <p:cNvSpPr txBox="1"/>
          <p:nvPr/>
        </p:nvSpPr>
        <p:spPr>
          <a:xfrm>
            <a:off x="9542502" y="482600"/>
            <a:ext cx="5298996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Silver Lining </a:t>
            </a:r>
          </a:p>
        </p:txBody>
      </p:sp>
      <p:sp>
        <p:nvSpPr>
          <p:cNvPr id="172" name="How difficult was it to finish the phrase, “I hate it when…” or “one thing that makes school stressful is” or “it feels unfair when”?…"/>
          <p:cNvSpPr txBox="1"/>
          <p:nvPr/>
        </p:nvSpPr>
        <p:spPr>
          <a:xfrm>
            <a:off x="2784392" y="5080939"/>
            <a:ext cx="19469621" cy="4754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0578" indent="-220578">
              <a:buSzPct val="100000"/>
              <a:buChar char="•"/>
              <a:defRPr b="1" sz="50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How difficult was it to finish the phrase, “I hate it when…” or “one thing that makes school stressful is” or “it feels unfair when”? </a:t>
            </a:r>
          </a:p>
          <a:p>
            <a:pPr marL="220578" indent="-220578">
              <a:buSzPct val="100000"/>
              <a:buChar char="•"/>
              <a:defRPr b="1" sz="50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How difficult was it to think of positive scenarios?</a:t>
            </a:r>
          </a:p>
          <a:p>
            <a:pPr marL="220578" indent="-220578">
              <a:buSzPct val="100000"/>
              <a:buChar char="•"/>
              <a:defRPr b="1" sz="50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When facing a challenge, how can looking for the silver lining be beneficial?</a:t>
            </a:r>
          </a:p>
        </p:txBody>
      </p:sp>
      <p:sp>
        <p:nvSpPr>
          <p:cNvPr id="173" name="Questions:"/>
          <p:cNvSpPr txBox="1"/>
          <p:nvPr/>
        </p:nvSpPr>
        <p:spPr>
          <a:xfrm>
            <a:off x="2791793" y="3871365"/>
            <a:ext cx="15558244" cy="944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50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3" grpId="1"/>
      <p:bldP build="p" bldLvl="5" animBg="1" rev="0" advAuto="0" spid="172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utterstock_1140620918.jpeg" descr="shutterstock_1140620918.jpeg"/>
          <p:cNvPicPr>
            <a:picLocks noChangeAspect="1"/>
          </p:cNvPicPr>
          <p:nvPr/>
        </p:nvPicPr>
        <p:blipFill>
          <a:blip r:embed="rId2">
            <a:alphaModFix amt="17842"/>
            <a:extLst/>
          </a:blip>
          <a:srcRect l="0" t="15973" r="0" b="0"/>
          <a:stretch>
            <a:fillRect/>
          </a:stretch>
        </p:blipFill>
        <p:spPr>
          <a:xfrm>
            <a:off x="18090" y="-47581"/>
            <a:ext cx="24457981" cy="13700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Observation Activity"/>
          <p:cNvSpPr txBox="1"/>
          <p:nvPr/>
        </p:nvSpPr>
        <p:spPr>
          <a:xfrm>
            <a:off x="7227710" y="369280"/>
            <a:ext cx="10038577" cy="13180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b="1" sz="8000">
                <a:effectLst>
                  <a:outerShdw sx="100000" sy="100000" kx="0" ky="0" algn="b" rotWithShape="0" blurRad="127000" dist="63500" dir="270000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pPr/>
            <a:r>
              <a:t>Observation Activity</a:t>
            </a:r>
          </a:p>
        </p:txBody>
      </p:sp>
      <p:sp>
        <p:nvSpPr>
          <p:cNvPr id="177" name="Observe those around you (friends, classmates, family members) to see if you can identify someone that is in the “flood zone.”…"/>
          <p:cNvSpPr txBox="1"/>
          <p:nvPr/>
        </p:nvSpPr>
        <p:spPr>
          <a:xfrm>
            <a:off x="4305164" y="3721534"/>
            <a:ext cx="17355166" cy="716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Observe those around you (friends, classmates, family members) to see if you can identify someone that is in the “flood zone.” </a:t>
            </a:r>
          </a:p>
          <a:p>
            <a:pPr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Do you know someone that is in the flood zone?</a:t>
            </a:r>
            <a:br/>
            <a:r>
              <a:t> </a:t>
            </a:r>
          </a:p>
          <a:p>
            <a:pPr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What can you learn from them? </a:t>
            </a:r>
            <a:br/>
          </a:p>
          <a:p>
            <a:pPr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How does observing their situation motivate you? </a:t>
            </a:r>
            <a:br/>
          </a:p>
          <a:p>
            <a:pPr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Do you know anyone that used to be in the flood zone?</a:t>
            </a:r>
          </a:p>
          <a:p>
            <a:pPr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What can you learn from them?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utterstock_472440784.jpeg" descr="shutterstock_472440784.jpeg"/>
          <p:cNvPicPr>
            <a:picLocks noChangeAspect="1"/>
          </p:cNvPicPr>
          <p:nvPr/>
        </p:nvPicPr>
        <p:blipFill>
          <a:blip r:embed="rId2">
            <a:alphaModFix amt="38103"/>
            <a:extLst/>
          </a:blip>
          <a:srcRect l="0" t="11362" r="1996" b="5396"/>
          <a:stretch>
            <a:fillRect/>
          </a:stretch>
        </p:blipFill>
        <p:spPr>
          <a:xfrm>
            <a:off x="-35774" y="-73485"/>
            <a:ext cx="24455548" cy="1386297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anks for Coming…"/>
          <p:cNvSpPr txBox="1"/>
          <p:nvPr/>
        </p:nvSpPr>
        <p:spPr>
          <a:xfrm>
            <a:off x="5649534" y="3866334"/>
            <a:ext cx="12119814" cy="59833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10000"/>
            </a:pPr>
            <a:r>
              <a:t>Thanks for Coming </a:t>
            </a:r>
          </a:p>
          <a:p>
            <a:pPr algn="ctr">
              <a:defRPr b="1" sz="10000"/>
            </a:pPr>
            <a:r>
              <a:t>and</a:t>
            </a:r>
          </a:p>
          <a:p>
            <a:pPr algn="ctr">
              <a:defRPr b="1" sz="10000"/>
            </a:pPr>
            <a:r>
              <a:t>Have a Great Day!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266404" y="-207953"/>
            <a:ext cx="24985392" cy="142686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56" name="Balloon-pop-2-768x640.jpeg" descr="Balloon-pop-2-768x640.jpeg"/>
          <p:cNvPicPr>
            <a:picLocks noChangeAspect="1"/>
          </p:cNvPicPr>
          <p:nvPr/>
        </p:nvPicPr>
        <p:blipFill>
          <a:blip r:embed="rId2">
            <a:alphaModFix amt="24782"/>
            <a:extLst/>
          </a:blip>
          <a:stretch>
            <a:fillRect/>
          </a:stretch>
        </p:blipFill>
        <p:spPr>
          <a:xfrm>
            <a:off x="8967743" y="1750424"/>
            <a:ext cx="16705152" cy="13920958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alloon Pop"/>
          <p:cNvSpPr txBox="1"/>
          <p:nvPr/>
        </p:nvSpPr>
        <p:spPr>
          <a:xfrm>
            <a:off x="9757967" y="482600"/>
            <a:ext cx="4936650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Balloon Pop</a:t>
            </a:r>
          </a:p>
        </p:txBody>
      </p:sp>
      <p:sp>
        <p:nvSpPr>
          <p:cNvPr id="58" name="What are some things that we can do to channel the anger (energy) from the things we listed into positive motivation?"/>
          <p:cNvSpPr txBox="1"/>
          <p:nvPr/>
        </p:nvSpPr>
        <p:spPr>
          <a:xfrm>
            <a:off x="4599600" y="4579162"/>
            <a:ext cx="18064006" cy="27868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6000"/>
            </a:lvl1pPr>
          </a:lstStyle>
          <a:p>
            <a:pPr/>
            <a:r>
              <a:t>What are some things that we can do to channel the anger (energy) from the things we listed into positive motivation?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-266404" y="-207953"/>
            <a:ext cx="24985392" cy="142686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61" name="Balloon-pop-2-768x640.jpeg" descr="Balloon-pop-2-768x640.jpeg"/>
          <p:cNvPicPr>
            <a:picLocks noChangeAspect="1"/>
          </p:cNvPicPr>
          <p:nvPr/>
        </p:nvPicPr>
        <p:blipFill>
          <a:blip r:embed="rId2">
            <a:alphaModFix amt="24782"/>
            <a:extLst/>
          </a:blip>
          <a:stretch>
            <a:fillRect/>
          </a:stretch>
        </p:blipFill>
        <p:spPr>
          <a:xfrm>
            <a:off x="8967743" y="1750424"/>
            <a:ext cx="16705152" cy="1392095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Balloon Pop"/>
          <p:cNvSpPr txBox="1"/>
          <p:nvPr/>
        </p:nvSpPr>
        <p:spPr>
          <a:xfrm>
            <a:off x="9757967" y="482600"/>
            <a:ext cx="4936650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Balloon Pop</a:t>
            </a:r>
          </a:p>
        </p:txBody>
      </p:sp>
      <p:sp>
        <p:nvSpPr>
          <p:cNvPr id="63" name="What happens when we channel our anger in positive ways?…"/>
          <p:cNvSpPr txBox="1"/>
          <p:nvPr/>
        </p:nvSpPr>
        <p:spPr>
          <a:xfrm>
            <a:off x="2718619" y="3975291"/>
            <a:ext cx="19015345" cy="45817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01315" indent="-501315">
              <a:buSzPct val="100000"/>
              <a:buChar char="•"/>
              <a:defRPr sz="5000"/>
            </a:pPr>
            <a:r>
              <a:t>What happens when we channel our anger in positive ways?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How do you get motivated to channel anger in a positive way?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Why is it important to channel our anger?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How would your life be different if your anger was controlled?</a:t>
            </a:r>
          </a:p>
          <a:p>
            <a:pPr marL="501315" indent="-501315">
              <a:buSzPct val="100000"/>
              <a:buChar char="•"/>
              <a:defRPr sz="5000"/>
            </a:pPr>
            <a:r>
              <a:t>What kind of opportunities could you have if you channel your challenges in a positive direction?</a:t>
            </a:r>
          </a:p>
        </p:txBody>
      </p:sp>
      <p:sp>
        <p:nvSpPr>
          <p:cNvPr id="64" name="Questions:"/>
          <p:cNvSpPr txBox="1"/>
          <p:nvPr/>
        </p:nvSpPr>
        <p:spPr>
          <a:xfrm>
            <a:off x="2308952" y="2604998"/>
            <a:ext cx="4440556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creen Shot 2020-09-16 at 10.51.04 PM.png" descr="Screen Shot 2020-09-16 at 10.51.04 PM.png"/>
          <p:cNvPicPr>
            <a:picLocks noChangeAspect="1"/>
          </p:cNvPicPr>
          <p:nvPr/>
        </p:nvPicPr>
        <p:blipFill>
          <a:blip r:embed="rId2">
            <a:alphaModFix amt="33903"/>
            <a:extLst/>
          </a:blip>
          <a:srcRect l="0" t="4337" r="0" b="0"/>
          <a:stretch>
            <a:fillRect/>
          </a:stretch>
        </p:blipFill>
        <p:spPr>
          <a:xfrm>
            <a:off x="-38299" y="-58540"/>
            <a:ext cx="24460610" cy="13833233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Video: Autistic Hoop Dreams"/>
          <p:cNvSpPr txBox="1"/>
          <p:nvPr/>
        </p:nvSpPr>
        <p:spPr>
          <a:xfrm>
            <a:off x="6209768" y="1183444"/>
            <a:ext cx="11350943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Video: Autistic Hoop Dreams</a:t>
            </a:r>
          </a:p>
        </p:txBody>
      </p:sp>
      <p:sp>
        <p:nvSpPr>
          <p:cNvPr id="68" name="https://www.youtube.com/watch?v=t7ayocfGDzU"/>
          <p:cNvSpPr txBox="1"/>
          <p:nvPr/>
        </p:nvSpPr>
        <p:spPr>
          <a:xfrm>
            <a:off x="4416426" y="7638874"/>
            <a:ext cx="14937627" cy="8987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5000"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https://www.youtube.com/watch?v=t7ayocfGDzU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creen Shot 2020-09-16 at 10.51.04 PM.png" descr="Screen Shot 2020-09-16 at 10.51.04 PM.png"/>
          <p:cNvPicPr>
            <a:picLocks noChangeAspect="1"/>
          </p:cNvPicPr>
          <p:nvPr/>
        </p:nvPicPr>
        <p:blipFill>
          <a:blip r:embed="rId2">
            <a:alphaModFix amt="33903"/>
            <a:extLst/>
          </a:blip>
          <a:srcRect l="0" t="4337" r="0" b="0"/>
          <a:stretch>
            <a:fillRect/>
          </a:stretch>
        </p:blipFill>
        <p:spPr>
          <a:xfrm>
            <a:off x="-38403" y="-58616"/>
            <a:ext cx="24460610" cy="1383323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Video: Autistic Hoop Dreams"/>
          <p:cNvSpPr txBox="1"/>
          <p:nvPr/>
        </p:nvSpPr>
        <p:spPr>
          <a:xfrm>
            <a:off x="6209768" y="1183444"/>
            <a:ext cx="11350943" cy="10960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Video: Autistic Hoop Dreams</a:t>
            </a:r>
          </a:p>
        </p:txBody>
      </p:sp>
      <p:sp>
        <p:nvSpPr>
          <p:cNvPr id="72" name="How did the students react when Jason entered the game?…"/>
          <p:cNvSpPr txBox="1"/>
          <p:nvPr/>
        </p:nvSpPr>
        <p:spPr>
          <a:xfrm>
            <a:off x="4740081" y="5080939"/>
            <a:ext cx="15558243" cy="526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21105" indent="-421105">
              <a:buSzPct val="100000"/>
              <a:buChar char="•"/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How did the students react when Jason entered the game?</a:t>
            </a:r>
          </a:p>
          <a:p>
            <a:pPr marL="421105" indent="-421105">
              <a:buSzPct val="100000"/>
              <a:buChar char="•"/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How do you think they felt about Jason?</a:t>
            </a:r>
          </a:p>
          <a:p>
            <a:pPr marL="421105" indent="-421105">
              <a:buSzPct val="100000"/>
              <a:buChar char="•"/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What were some of Jason’s challenges?</a:t>
            </a:r>
          </a:p>
          <a:p>
            <a:pPr marL="421105" indent="-421105">
              <a:buSzPct val="100000"/>
              <a:buChar char="•"/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How did he seem to handle his challenges? How would you describe his attitude?</a:t>
            </a:r>
          </a:p>
          <a:p>
            <a:pPr marL="421105" indent="-421105">
              <a:buSzPct val="100000"/>
              <a:buChar char="•"/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How did his team support him?</a:t>
            </a:r>
          </a:p>
          <a:p>
            <a:pPr marL="421105" indent="-421105">
              <a:buSzPct val="100000"/>
              <a:buChar char="•"/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Why do you think the students stormed the court and put him on their shoulders at the end?</a:t>
            </a:r>
          </a:p>
        </p:txBody>
      </p:sp>
      <p:sp>
        <p:nvSpPr>
          <p:cNvPr id="73" name="Questions:"/>
          <p:cNvSpPr txBox="1"/>
          <p:nvPr/>
        </p:nvSpPr>
        <p:spPr>
          <a:xfrm>
            <a:off x="4740081" y="3972575"/>
            <a:ext cx="15558243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42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1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3" grpId="1"/>
      <p:bldP build="p" bldLvl="5" animBg="1" rev="0" advAuto="0" spid="7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otivation Formula ppt.png" descr="Motivation Formula p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957" y="108932"/>
            <a:ext cx="20876283" cy="13498917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Rectangle"/>
          <p:cNvSpPr/>
          <p:nvPr/>
        </p:nvSpPr>
        <p:spPr>
          <a:xfrm>
            <a:off x="-139346" y="-157365"/>
            <a:ext cx="24662692" cy="14030730"/>
          </a:xfrm>
          <a:prstGeom prst="rect">
            <a:avLst/>
          </a:prstGeom>
          <a:solidFill>
            <a:srgbClr val="FFFFFF">
              <a:alpha val="78933"/>
            </a:srgbClr>
          </a:solidFill>
          <a:ln w="12700">
            <a:miter lim="400000"/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77" name="What are some positive ways we use water?"/>
          <p:cNvSpPr txBox="1"/>
          <p:nvPr/>
        </p:nvSpPr>
        <p:spPr>
          <a:xfrm>
            <a:off x="3224572" y="5257135"/>
            <a:ext cx="17270731" cy="10960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What are some positive ways we use water?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utterstock_1135534808.jpeg" descr="shutterstock_11355348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956" y="-1"/>
            <a:ext cx="2057207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PPT Day 1-2">
  <a:themeElements>
    <a:clrScheme name="PPT Day 1-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PPT Day 1-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PT Day 1-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PT Day 1-2">
  <a:themeElements>
    <a:clrScheme name="PPT Day 1-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PPT Day 1-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PT Day 1-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